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73" r:id="rId4"/>
    <p:sldId id="275" r:id="rId5"/>
    <p:sldId id="278" r:id="rId6"/>
    <p:sldId id="264" r:id="rId7"/>
    <p:sldId id="263" r:id="rId8"/>
    <p:sldId id="272" r:id="rId9"/>
    <p:sldId id="265" r:id="rId10"/>
    <p:sldId id="266" r:id="rId11"/>
    <p:sldId id="279" r:id="rId12"/>
    <p:sldId id="276" r:id="rId13"/>
    <p:sldId id="270" r:id="rId14"/>
    <p:sldId id="274" r:id="rId15"/>
    <p:sldId id="277" r:id="rId16"/>
    <p:sldId id="267" r:id="rId17"/>
    <p:sldId id="268" r:id="rId18"/>
    <p:sldId id="269" r:id="rId19"/>
    <p:sldId id="260" r:id="rId20"/>
    <p:sldId id="271"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BA4725-82D8-4D52-B745-D46BF3FB536E}" type="datetimeFigureOut">
              <a:rPr lang="de-DE" smtClean="0"/>
              <a:t>25.09.2025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3CA57-EF22-428E-AE0F-CFA70A031DAC}" type="slidenum">
              <a:rPr lang="de-DE" smtClean="0"/>
              <a:t>‹Nr.›</a:t>
            </a:fld>
            <a:endParaRPr lang="de-DE"/>
          </a:p>
        </p:txBody>
      </p:sp>
    </p:spTree>
    <p:extLst>
      <p:ext uri="{BB962C8B-B14F-4D97-AF65-F5344CB8AC3E}">
        <p14:creationId xmlns:p14="http://schemas.microsoft.com/office/powerpoint/2010/main" val="1707259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3D3CA57-EF22-428E-AE0F-CFA70A031DAC}" type="slidenum">
              <a:rPr lang="de-DE" smtClean="0"/>
              <a:t>2</a:t>
            </a:fld>
            <a:endParaRPr lang="de-DE"/>
          </a:p>
        </p:txBody>
      </p:sp>
    </p:spTree>
    <p:extLst>
      <p:ext uri="{BB962C8B-B14F-4D97-AF65-F5344CB8AC3E}">
        <p14:creationId xmlns:p14="http://schemas.microsoft.com/office/powerpoint/2010/main" val="1866759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B5078-F13A-92B9-3BDB-C81CE78178C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A969B9-0979-7B97-C48D-833E651483F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252C2FF-9F34-D18A-D6CD-8EFE36248FE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AC0D85F-2C6A-6BF6-B87C-A3A6D5CB4729}"/>
              </a:ext>
            </a:extLst>
          </p:cNvPr>
          <p:cNvSpPr>
            <a:spLocks noGrp="1"/>
          </p:cNvSpPr>
          <p:nvPr>
            <p:ph type="sldNum" sz="quarter" idx="5"/>
          </p:nvPr>
        </p:nvSpPr>
        <p:spPr/>
        <p:txBody>
          <a:bodyPr/>
          <a:lstStyle/>
          <a:p>
            <a:fld id="{53D3CA57-EF22-428E-AE0F-CFA70A031DAC}" type="slidenum">
              <a:rPr lang="de-DE" smtClean="0"/>
              <a:t>3</a:t>
            </a:fld>
            <a:endParaRPr lang="de-DE"/>
          </a:p>
        </p:txBody>
      </p:sp>
    </p:spTree>
    <p:extLst>
      <p:ext uri="{BB962C8B-B14F-4D97-AF65-F5344CB8AC3E}">
        <p14:creationId xmlns:p14="http://schemas.microsoft.com/office/powerpoint/2010/main" val="1797142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D3F34-5950-163F-9860-207BC5AEB50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55C0550-EC41-82E3-F0F7-742DBF319E2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5331F27-24D3-140E-A6B4-0AE521862CE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6EF00DD-6BC2-17B4-AA84-D258C5374238}"/>
              </a:ext>
            </a:extLst>
          </p:cNvPr>
          <p:cNvSpPr>
            <a:spLocks noGrp="1"/>
          </p:cNvSpPr>
          <p:nvPr>
            <p:ph type="sldNum" sz="quarter" idx="5"/>
          </p:nvPr>
        </p:nvSpPr>
        <p:spPr/>
        <p:txBody>
          <a:bodyPr/>
          <a:lstStyle/>
          <a:p>
            <a:fld id="{53D3CA57-EF22-428E-AE0F-CFA70A031DAC}" type="slidenum">
              <a:rPr lang="de-DE" smtClean="0"/>
              <a:t>4</a:t>
            </a:fld>
            <a:endParaRPr lang="de-DE"/>
          </a:p>
        </p:txBody>
      </p:sp>
    </p:spTree>
    <p:extLst>
      <p:ext uri="{BB962C8B-B14F-4D97-AF65-F5344CB8AC3E}">
        <p14:creationId xmlns:p14="http://schemas.microsoft.com/office/powerpoint/2010/main" val="49463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187D5-0167-121A-BCB8-F472DB325F0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7403E3D-25DB-FE1E-BA92-E4B0C1ECFCB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6590C1C-88C4-A41C-C0A1-942D92FFDBE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4104CB5-D7CA-289B-7DC6-2CFB8B196FDA}"/>
              </a:ext>
            </a:extLst>
          </p:cNvPr>
          <p:cNvSpPr>
            <a:spLocks noGrp="1"/>
          </p:cNvSpPr>
          <p:nvPr>
            <p:ph type="sldNum" sz="quarter" idx="5"/>
          </p:nvPr>
        </p:nvSpPr>
        <p:spPr/>
        <p:txBody>
          <a:bodyPr/>
          <a:lstStyle/>
          <a:p>
            <a:fld id="{53D3CA57-EF22-428E-AE0F-CFA70A031DAC}" type="slidenum">
              <a:rPr lang="de-DE" smtClean="0"/>
              <a:t>12</a:t>
            </a:fld>
            <a:endParaRPr lang="de-DE"/>
          </a:p>
        </p:txBody>
      </p:sp>
    </p:spTree>
    <p:extLst>
      <p:ext uri="{BB962C8B-B14F-4D97-AF65-F5344CB8AC3E}">
        <p14:creationId xmlns:p14="http://schemas.microsoft.com/office/powerpoint/2010/main" val="1735234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DD38D-ACFB-306C-50DF-CD0FB33AD4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CCFF47E-9213-04A0-EC31-EE1513F80F3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7516549-7F94-E4CD-9A75-407C4657999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3189A58-412F-AD59-B3CF-43AD8D5668BA}"/>
              </a:ext>
            </a:extLst>
          </p:cNvPr>
          <p:cNvSpPr>
            <a:spLocks noGrp="1"/>
          </p:cNvSpPr>
          <p:nvPr>
            <p:ph type="sldNum" sz="quarter" idx="5"/>
          </p:nvPr>
        </p:nvSpPr>
        <p:spPr/>
        <p:txBody>
          <a:bodyPr/>
          <a:lstStyle/>
          <a:p>
            <a:fld id="{53D3CA57-EF22-428E-AE0F-CFA70A031DAC}" type="slidenum">
              <a:rPr lang="de-DE" smtClean="0"/>
              <a:t>14</a:t>
            </a:fld>
            <a:endParaRPr lang="de-DE"/>
          </a:p>
        </p:txBody>
      </p:sp>
    </p:spTree>
    <p:extLst>
      <p:ext uri="{BB962C8B-B14F-4D97-AF65-F5344CB8AC3E}">
        <p14:creationId xmlns:p14="http://schemas.microsoft.com/office/powerpoint/2010/main" val="3274761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1E60C-96FB-46CE-91D1-8D0D8DD87CA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383B137-06B1-D93C-CC68-4A2E892F470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54CFB8A-464B-7858-8068-91164D8B79A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878B139-6983-6CC1-7ABF-17273DC50F30}"/>
              </a:ext>
            </a:extLst>
          </p:cNvPr>
          <p:cNvSpPr>
            <a:spLocks noGrp="1"/>
          </p:cNvSpPr>
          <p:nvPr>
            <p:ph type="sldNum" sz="quarter" idx="5"/>
          </p:nvPr>
        </p:nvSpPr>
        <p:spPr/>
        <p:txBody>
          <a:bodyPr/>
          <a:lstStyle/>
          <a:p>
            <a:fld id="{53D3CA57-EF22-428E-AE0F-CFA70A031DAC}" type="slidenum">
              <a:rPr lang="de-DE" smtClean="0"/>
              <a:t>15</a:t>
            </a:fld>
            <a:endParaRPr lang="de-DE"/>
          </a:p>
        </p:txBody>
      </p:sp>
    </p:spTree>
    <p:extLst>
      <p:ext uri="{BB962C8B-B14F-4D97-AF65-F5344CB8AC3E}">
        <p14:creationId xmlns:p14="http://schemas.microsoft.com/office/powerpoint/2010/main" val="3462406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9B418-C41B-2492-781D-F35DB429707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8BF2FEF-4558-68A4-A7D7-93239EF005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D233D85-9676-8DA0-2C98-F90CDE558E10}"/>
              </a:ext>
            </a:extLst>
          </p:cNvPr>
          <p:cNvSpPr>
            <a:spLocks noGrp="1"/>
          </p:cNvSpPr>
          <p:nvPr>
            <p:ph type="dt" sz="half" idx="10"/>
          </p:nvPr>
        </p:nvSpPr>
        <p:spPr/>
        <p:txBody>
          <a:bodyPr/>
          <a:lstStyle/>
          <a:p>
            <a:fld id="{A1AB2180-FFD8-4BD2-8720-D918F9BF1BC7}" type="datetimeFigureOut">
              <a:rPr lang="de-DE" smtClean="0"/>
              <a:t>25.09.2025</a:t>
            </a:fld>
            <a:endParaRPr lang="de-DE"/>
          </a:p>
        </p:txBody>
      </p:sp>
      <p:sp>
        <p:nvSpPr>
          <p:cNvPr id="5" name="Fußzeilenplatzhalter 4">
            <a:extLst>
              <a:ext uri="{FF2B5EF4-FFF2-40B4-BE49-F238E27FC236}">
                <a16:creationId xmlns:a16="http://schemas.microsoft.com/office/drawing/2014/main" id="{9B2D6493-11C3-F8EA-83F1-22E0267BE3D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D0D1FF-F999-9EEA-3982-C57156F03F09}"/>
              </a:ext>
            </a:extLst>
          </p:cNvPr>
          <p:cNvSpPr>
            <a:spLocks noGrp="1"/>
          </p:cNvSpPr>
          <p:nvPr>
            <p:ph type="sldNum" sz="quarter" idx="12"/>
          </p:nvPr>
        </p:nvSpPr>
        <p:spPr/>
        <p:txBody>
          <a:bodyPr/>
          <a:lstStyle/>
          <a:p>
            <a:fld id="{1A964520-909F-4826-B7F7-A95994E27CC4}" type="slidenum">
              <a:rPr lang="de-DE" smtClean="0"/>
              <a:t>‹Nr.›</a:t>
            </a:fld>
            <a:endParaRPr lang="de-DE"/>
          </a:p>
        </p:txBody>
      </p:sp>
    </p:spTree>
    <p:extLst>
      <p:ext uri="{BB962C8B-B14F-4D97-AF65-F5344CB8AC3E}">
        <p14:creationId xmlns:p14="http://schemas.microsoft.com/office/powerpoint/2010/main" val="3698590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3C09-4753-4379-F356-347F4E735BF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1BF7B6A-5F5E-02E4-9898-65CAE71759D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607B83B-1EA3-7110-6AD5-65C97DADF52D}"/>
              </a:ext>
            </a:extLst>
          </p:cNvPr>
          <p:cNvSpPr>
            <a:spLocks noGrp="1"/>
          </p:cNvSpPr>
          <p:nvPr>
            <p:ph type="dt" sz="half" idx="10"/>
          </p:nvPr>
        </p:nvSpPr>
        <p:spPr/>
        <p:txBody>
          <a:bodyPr/>
          <a:lstStyle/>
          <a:p>
            <a:fld id="{A1AB2180-FFD8-4BD2-8720-D918F9BF1BC7}" type="datetimeFigureOut">
              <a:rPr lang="de-DE" smtClean="0"/>
              <a:t>25.09.2025</a:t>
            </a:fld>
            <a:endParaRPr lang="de-DE"/>
          </a:p>
        </p:txBody>
      </p:sp>
      <p:sp>
        <p:nvSpPr>
          <p:cNvPr id="5" name="Fußzeilenplatzhalter 4">
            <a:extLst>
              <a:ext uri="{FF2B5EF4-FFF2-40B4-BE49-F238E27FC236}">
                <a16:creationId xmlns:a16="http://schemas.microsoft.com/office/drawing/2014/main" id="{137DDA0D-E09E-1AFB-41C9-8ECFA0A92EC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D2B87AB-E978-E303-6033-5540461B3D49}"/>
              </a:ext>
            </a:extLst>
          </p:cNvPr>
          <p:cNvSpPr>
            <a:spLocks noGrp="1"/>
          </p:cNvSpPr>
          <p:nvPr>
            <p:ph type="sldNum" sz="quarter" idx="12"/>
          </p:nvPr>
        </p:nvSpPr>
        <p:spPr/>
        <p:txBody>
          <a:bodyPr/>
          <a:lstStyle/>
          <a:p>
            <a:fld id="{1A964520-909F-4826-B7F7-A95994E27CC4}" type="slidenum">
              <a:rPr lang="de-DE" smtClean="0"/>
              <a:t>‹Nr.›</a:t>
            </a:fld>
            <a:endParaRPr lang="de-DE"/>
          </a:p>
        </p:txBody>
      </p:sp>
    </p:spTree>
    <p:extLst>
      <p:ext uri="{BB962C8B-B14F-4D97-AF65-F5344CB8AC3E}">
        <p14:creationId xmlns:p14="http://schemas.microsoft.com/office/powerpoint/2010/main" val="887316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B1BCCF0-0A97-F195-BDA7-6CBF6C01D49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0B330CA-FD00-B4D0-9848-A32EA20D496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23F4D32-1DF4-C55F-42B7-5EB8881F2D55}"/>
              </a:ext>
            </a:extLst>
          </p:cNvPr>
          <p:cNvSpPr>
            <a:spLocks noGrp="1"/>
          </p:cNvSpPr>
          <p:nvPr>
            <p:ph type="dt" sz="half" idx="10"/>
          </p:nvPr>
        </p:nvSpPr>
        <p:spPr/>
        <p:txBody>
          <a:bodyPr/>
          <a:lstStyle/>
          <a:p>
            <a:fld id="{A1AB2180-FFD8-4BD2-8720-D918F9BF1BC7}" type="datetimeFigureOut">
              <a:rPr lang="de-DE" smtClean="0"/>
              <a:t>25.09.2025</a:t>
            </a:fld>
            <a:endParaRPr lang="de-DE"/>
          </a:p>
        </p:txBody>
      </p:sp>
      <p:sp>
        <p:nvSpPr>
          <p:cNvPr id="5" name="Fußzeilenplatzhalter 4">
            <a:extLst>
              <a:ext uri="{FF2B5EF4-FFF2-40B4-BE49-F238E27FC236}">
                <a16:creationId xmlns:a16="http://schemas.microsoft.com/office/drawing/2014/main" id="{71676776-1D97-E557-CBB3-1460B5D99B0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A8F9694-883D-8F5A-0375-7E4DD666BABD}"/>
              </a:ext>
            </a:extLst>
          </p:cNvPr>
          <p:cNvSpPr>
            <a:spLocks noGrp="1"/>
          </p:cNvSpPr>
          <p:nvPr>
            <p:ph type="sldNum" sz="quarter" idx="12"/>
          </p:nvPr>
        </p:nvSpPr>
        <p:spPr/>
        <p:txBody>
          <a:bodyPr/>
          <a:lstStyle/>
          <a:p>
            <a:fld id="{1A964520-909F-4826-B7F7-A95994E27CC4}" type="slidenum">
              <a:rPr lang="de-DE" smtClean="0"/>
              <a:t>‹Nr.›</a:t>
            </a:fld>
            <a:endParaRPr lang="de-DE"/>
          </a:p>
        </p:txBody>
      </p:sp>
    </p:spTree>
    <p:extLst>
      <p:ext uri="{BB962C8B-B14F-4D97-AF65-F5344CB8AC3E}">
        <p14:creationId xmlns:p14="http://schemas.microsoft.com/office/powerpoint/2010/main" val="1922824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0CAEC6-26A8-075A-80C7-D1C98813109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EB2716F-2B98-92E9-82F2-800F69C7F73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A06731A-4DB5-9BFB-8464-CDCC34EC3973}"/>
              </a:ext>
            </a:extLst>
          </p:cNvPr>
          <p:cNvSpPr>
            <a:spLocks noGrp="1"/>
          </p:cNvSpPr>
          <p:nvPr>
            <p:ph type="dt" sz="half" idx="10"/>
          </p:nvPr>
        </p:nvSpPr>
        <p:spPr/>
        <p:txBody>
          <a:bodyPr/>
          <a:lstStyle/>
          <a:p>
            <a:fld id="{A1AB2180-FFD8-4BD2-8720-D918F9BF1BC7}" type="datetimeFigureOut">
              <a:rPr lang="de-DE" smtClean="0"/>
              <a:t>25.09.2025</a:t>
            </a:fld>
            <a:endParaRPr lang="de-DE"/>
          </a:p>
        </p:txBody>
      </p:sp>
      <p:sp>
        <p:nvSpPr>
          <p:cNvPr id="5" name="Fußzeilenplatzhalter 4">
            <a:extLst>
              <a:ext uri="{FF2B5EF4-FFF2-40B4-BE49-F238E27FC236}">
                <a16:creationId xmlns:a16="http://schemas.microsoft.com/office/drawing/2014/main" id="{7E3692F9-676D-1621-3F81-B063F7173DC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EE2B38B-CA5D-D2CF-ED0D-70FBBC260FBA}"/>
              </a:ext>
            </a:extLst>
          </p:cNvPr>
          <p:cNvSpPr>
            <a:spLocks noGrp="1"/>
          </p:cNvSpPr>
          <p:nvPr>
            <p:ph type="sldNum" sz="quarter" idx="12"/>
          </p:nvPr>
        </p:nvSpPr>
        <p:spPr/>
        <p:txBody>
          <a:bodyPr/>
          <a:lstStyle/>
          <a:p>
            <a:fld id="{1A964520-909F-4826-B7F7-A95994E27CC4}" type="slidenum">
              <a:rPr lang="de-DE" smtClean="0"/>
              <a:t>‹Nr.›</a:t>
            </a:fld>
            <a:endParaRPr lang="de-DE"/>
          </a:p>
        </p:txBody>
      </p:sp>
    </p:spTree>
    <p:extLst>
      <p:ext uri="{BB962C8B-B14F-4D97-AF65-F5344CB8AC3E}">
        <p14:creationId xmlns:p14="http://schemas.microsoft.com/office/powerpoint/2010/main" val="25099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54DD9E-ED6C-07D4-5962-18CCBD8096B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FCE2CB3-A330-AE07-ECB9-252EBDB06F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6E78F3F-A8CF-B5D1-341F-E6892BBB8FC4}"/>
              </a:ext>
            </a:extLst>
          </p:cNvPr>
          <p:cNvSpPr>
            <a:spLocks noGrp="1"/>
          </p:cNvSpPr>
          <p:nvPr>
            <p:ph type="dt" sz="half" idx="10"/>
          </p:nvPr>
        </p:nvSpPr>
        <p:spPr/>
        <p:txBody>
          <a:bodyPr/>
          <a:lstStyle/>
          <a:p>
            <a:fld id="{A1AB2180-FFD8-4BD2-8720-D918F9BF1BC7}" type="datetimeFigureOut">
              <a:rPr lang="de-DE" smtClean="0"/>
              <a:t>25.09.2025</a:t>
            </a:fld>
            <a:endParaRPr lang="de-DE"/>
          </a:p>
        </p:txBody>
      </p:sp>
      <p:sp>
        <p:nvSpPr>
          <p:cNvPr id="5" name="Fußzeilenplatzhalter 4">
            <a:extLst>
              <a:ext uri="{FF2B5EF4-FFF2-40B4-BE49-F238E27FC236}">
                <a16:creationId xmlns:a16="http://schemas.microsoft.com/office/drawing/2014/main" id="{2BF8AFD3-4130-C6C5-73D4-F2397EA77FE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CA5E73D-F80C-81EE-D043-425F4A5347C8}"/>
              </a:ext>
            </a:extLst>
          </p:cNvPr>
          <p:cNvSpPr>
            <a:spLocks noGrp="1"/>
          </p:cNvSpPr>
          <p:nvPr>
            <p:ph type="sldNum" sz="quarter" idx="12"/>
          </p:nvPr>
        </p:nvSpPr>
        <p:spPr/>
        <p:txBody>
          <a:bodyPr/>
          <a:lstStyle/>
          <a:p>
            <a:fld id="{1A964520-909F-4826-B7F7-A95994E27CC4}" type="slidenum">
              <a:rPr lang="de-DE" smtClean="0"/>
              <a:t>‹Nr.›</a:t>
            </a:fld>
            <a:endParaRPr lang="de-DE"/>
          </a:p>
        </p:txBody>
      </p:sp>
    </p:spTree>
    <p:extLst>
      <p:ext uri="{BB962C8B-B14F-4D97-AF65-F5344CB8AC3E}">
        <p14:creationId xmlns:p14="http://schemas.microsoft.com/office/powerpoint/2010/main" val="11979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3673C9-8017-BB0E-B1DF-BFA64799C22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388F279-25CB-B547-1D14-335A6A6EBCE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59EF5E5-96C2-5FBA-1FB5-E0FDD87A2BFB}"/>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6EEF767-4B6E-2F1B-A034-3820E3EFE747}"/>
              </a:ext>
            </a:extLst>
          </p:cNvPr>
          <p:cNvSpPr>
            <a:spLocks noGrp="1"/>
          </p:cNvSpPr>
          <p:nvPr>
            <p:ph type="dt" sz="half" idx="10"/>
          </p:nvPr>
        </p:nvSpPr>
        <p:spPr/>
        <p:txBody>
          <a:bodyPr/>
          <a:lstStyle/>
          <a:p>
            <a:fld id="{A1AB2180-FFD8-4BD2-8720-D918F9BF1BC7}" type="datetimeFigureOut">
              <a:rPr lang="de-DE" smtClean="0"/>
              <a:t>25.09.2025</a:t>
            </a:fld>
            <a:endParaRPr lang="de-DE"/>
          </a:p>
        </p:txBody>
      </p:sp>
      <p:sp>
        <p:nvSpPr>
          <p:cNvPr id="6" name="Fußzeilenplatzhalter 5">
            <a:extLst>
              <a:ext uri="{FF2B5EF4-FFF2-40B4-BE49-F238E27FC236}">
                <a16:creationId xmlns:a16="http://schemas.microsoft.com/office/drawing/2014/main" id="{F6BFE0B5-837D-781D-395D-62BD269E20B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DFD917A-5F5E-DFE0-07E7-CE29122A6B54}"/>
              </a:ext>
            </a:extLst>
          </p:cNvPr>
          <p:cNvSpPr>
            <a:spLocks noGrp="1"/>
          </p:cNvSpPr>
          <p:nvPr>
            <p:ph type="sldNum" sz="quarter" idx="12"/>
          </p:nvPr>
        </p:nvSpPr>
        <p:spPr/>
        <p:txBody>
          <a:bodyPr/>
          <a:lstStyle/>
          <a:p>
            <a:fld id="{1A964520-909F-4826-B7F7-A95994E27CC4}" type="slidenum">
              <a:rPr lang="de-DE" smtClean="0"/>
              <a:t>‹Nr.›</a:t>
            </a:fld>
            <a:endParaRPr lang="de-DE"/>
          </a:p>
        </p:txBody>
      </p:sp>
    </p:spTree>
    <p:extLst>
      <p:ext uri="{BB962C8B-B14F-4D97-AF65-F5344CB8AC3E}">
        <p14:creationId xmlns:p14="http://schemas.microsoft.com/office/powerpoint/2010/main" val="2926594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9F259F-3B78-BA38-F4EA-E155D344043A}"/>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7803444-091C-1B8E-237A-78B75AA1A3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8B4104D-DDCD-83C0-3FDD-86D138F5223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33BA740-F55B-A9FE-40AA-F01F19F355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8CE0D38-4108-424D-70AA-A6EDBC9AA1C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9587619-5E8F-A483-326B-78C0B17552BC}"/>
              </a:ext>
            </a:extLst>
          </p:cNvPr>
          <p:cNvSpPr>
            <a:spLocks noGrp="1"/>
          </p:cNvSpPr>
          <p:nvPr>
            <p:ph type="dt" sz="half" idx="10"/>
          </p:nvPr>
        </p:nvSpPr>
        <p:spPr/>
        <p:txBody>
          <a:bodyPr/>
          <a:lstStyle/>
          <a:p>
            <a:fld id="{A1AB2180-FFD8-4BD2-8720-D918F9BF1BC7}" type="datetimeFigureOut">
              <a:rPr lang="de-DE" smtClean="0"/>
              <a:t>25.09.2025</a:t>
            </a:fld>
            <a:endParaRPr lang="de-DE"/>
          </a:p>
        </p:txBody>
      </p:sp>
      <p:sp>
        <p:nvSpPr>
          <p:cNvPr id="8" name="Fußzeilenplatzhalter 7">
            <a:extLst>
              <a:ext uri="{FF2B5EF4-FFF2-40B4-BE49-F238E27FC236}">
                <a16:creationId xmlns:a16="http://schemas.microsoft.com/office/drawing/2014/main" id="{8BCA237A-6259-DB76-3093-6C3323FFF3C8}"/>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04C8D78-747F-2ED0-2200-11CA41F0B763}"/>
              </a:ext>
            </a:extLst>
          </p:cNvPr>
          <p:cNvSpPr>
            <a:spLocks noGrp="1"/>
          </p:cNvSpPr>
          <p:nvPr>
            <p:ph type="sldNum" sz="quarter" idx="12"/>
          </p:nvPr>
        </p:nvSpPr>
        <p:spPr/>
        <p:txBody>
          <a:bodyPr/>
          <a:lstStyle/>
          <a:p>
            <a:fld id="{1A964520-909F-4826-B7F7-A95994E27CC4}" type="slidenum">
              <a:rPr lang="de-DE" smtClean="0"/>
              <a:t>‹Nr.›</a:t>
            </a:fld>
            <a:endParaRPr lang="de-DE"/>
          </a:p>
        </p:txBody>
      </p:sp>
    </p:spTree>
    <p:extLst>
      <p:ext uri="{BB962C8B-B14F-4D97-AF65-F5344CB8AC3E}">
        <p14:creationId xmlns:p14="http://schemas.microsoft.com/office/powerpoint/2010/main" val="2268810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21E8B6-479B-C4B1-860F-894AD1592DF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CCBB2F79-6750-C6EA-CC7F-008329320376}"/>
              </a:ext>
            </a:extLst>
          </p:cNvPr>
          <p:cNvSpPr>
            <a:spLocks noGrp="1"/>
          </p:cNvSpPr>
          <p:nvPr>
            <p:ph type="dt" sz="half" idx="10"/>
          </p:nvPr>
        </p:nvSpPr>
        <p:spPr/>
        <p:txBody>
          <a:bodyPr/>
          <a:lstStyle/>
          <a:p>
            <a:fld id="{A1AB2180-FFD8-4BD2-8720-D918F9BF1BC7}" type="datetimeFigureOut">
              <a:rPr lang="de-DE" smtClean="0"/>
              <a:t>25.09.2025</a:t>
            </a:fld>
            <a:endParaRPr lang="de-DE"/>
          </a:p>
        </p:txBody>
      </p:sp>
      <p:sp>
        <p:nvSpPr>
          <p:cNvPr id="4" name="Fußzeilenplatzhalter 3">
            <a:extLst>
              <a:ext uri="{FF2B5EF4-FFF2-40B4-BE49-F238E27FC236}">
                <a16:creationId xmlns:a16="http://schemas.microsoft.com/office/drawing/2014/main" id="{ED780A78-7C60-84C8-3B43-928714847411}"/>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24478E3-8182-0D8D-6B59-7F9334472D6E}"/>
              </a:ext>
            </a:extLst>
          </p:cNvPr>
          <p:cNvSpPr>
            <a:spLocks noGrp="1"/>
          </p:cNvSpPr>
          <p:nvPr>
            <p:ph type="sldNum" sz="quarter" idx="12"/>
          </p:nvPr>
        </p:nvSpPr>
        <p:spPr/>
        <p:txBody>
          <a:bodyPr/>
          <a:lstStyle/>
          <a:p>
            <a:fld id="{1A964520-909F-4826-B7F7-A95994E27CC4}" type="slidenum">
              <a:rPr lang="de-DE" smtClean="0"/>
              <a:t>‹Nr.›</a:t>
            </a:fld>
            <a:endParaRPr lang="de-DE"/>
          </a:p>
        </p:txBody>
      </p:sp>
    </p:spTree>
    <p:extLst>
      <p:ext uri="{BB962C8B-B14F-4D97-AF65-F5344CB8AC3E}">
        <p14:creationId xmlns:p14="http://schemas.microsoft.com/office/powerpoint/2010/main" val="385378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48A5CED-3A7D-D07A-46FD-98162CB7F363}"/>
              </a:ext>
            </a:extLst>
          </p:cNvPr>
          <p:cNvSpPr>
            <a:spLocks noGrp="1"/>
          </p:cNvSpPr>
          <p:nvPr>
            <p:ph type="dt" sz="half" idx="10"/>
          </p:nvPr>
        </p:nvSpPr>
        <p:spPr/>
        <p:txBody>
          <a:bodyPr/>
          <a:lstStyle/>
          <a:p>
            <a:fld id="{A1AB2180-FFD8-4BD2-8720-D918F9BF1BC7}" type="datetimeFigureOut">
              <a:rPr lang="de-DE" smtClean="0"/>
              <a:t>25.09.2025</a:t>
            </a:fld>
            <a:endParaRPr lang="de-DE"/>
          </a:p>
        </p:txBody>
      </p:sp>
      <p:sp>
        <p:nvSpPr>
          <p:cNvPr id="3" name="Fußzeilenplatzhalter 2">
            <a:extLst>
              <a:ext uri="{FF2B5EF4-FFF2-40B4-BE49-F238E27FC236}">
                <a16:creationId xmlns:a16="http://schemas.microsoft.com/office/drawing/2014/main" id="{88EC51EF-84F9-5EDC-6FA8-BD29894787B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4C75055E-86C1-1F20-A28C-7994C22A8A2D}"/>
              </a:ext>
            </a:extLst>
          </p:cNvPr>
          <p:cNvSpPr>
            <a:spLocks noGrp="1"/>
          </p:cNvSpPr>
          <p:nvPr>
            <p:ph type="sldNum" sz="quarter" idx="12"/>
          </p:nvPr>
        </p:nvSpPr>
        <p:spPr/>
        <p:txBody>
          <a:bodyPr/>
          <a:lstStyle/>
          <a:p>
            <a:fld id="{1A964520-909F-4826-B7F7-A95994E27CC4}" type="slidenum">
              <a:rPr lang="de-DE" smtClean="0"/>
              <a:t>‹Nr.›</a:t>
            </a:fld>
            <a:endParaRPr lang="de-DE"/>
          </a:p>
        </p:txBody>
      </p:sp>
    </p:spTree>
    <p:extLst>
      <p:ext uri="{BB962C8B-B14F-4D97-AF65-F5344CB8AC3E}">
        <p14:creationId xmlns:p14="http://schemas.microsoft.com/office/powerpoint/2010/main" val="2966965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988D35-B486-D53D-E8BE-299F988E264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FC36DE1-EC28-2453-996A-0E49DD1BDF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1C4D23C-840E-84D6-D4D5-13A0E6AA2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1D27E2D-4A80-F366-1290-238516FCA2D6}"/>
              </a:ext>
            </a:extLst>
          </p:cNvPr>
          <p:cNvSpPr>
            <a:spLocks noGrp="1"/>
          </p:cNvSpPr>
          <p:nvPr>
            <p:ph type="dt" sz="half" idx="10"/>
          </p:nvPr>
        </p:nvSpPr>
        <p:spPr/>
        <p:txBody>
          <a:bodyPr/>
          <a:lstStyle/>
          <a:p>
            <a:fld id="{A1AB2180-FFD8-4BD2-8720-D918F9BF1BC7}" type="datetimeFigureOut">
              <a:rPr lang="de-DE" smtClean="0"/>
              <a:t>25.09.2025</a:t>
            </a:fld>
            <a:endParaRPr lang="de-DE"/>
          </a:p>
        </p:txBody>
      </p:sp>
      <p:sp>
        <p:nvSpPr>
          <p:cNvPr id="6" name="Fußzeilenplatzhalter 5">
            <a:extLst>
              <a:ext uri="{FF2B5EF4-FFF2-40B4-BE49-F238E27FC236}">
                <a16:creationId xmlns:a16="http://schemas.microsoft.com/office/drawing/2014/main" id="{CDEDA6AB-2D56-78FD-C121-849FA80744C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D2A3944-A5FC-ECA2-9E7B-9CB3C6FAB8EE}"/>
              </a:ext>
            </a:extLst>
          </p:cNvPr>
          <p:cNvSpPr>
            <a:spLocks noGrp="1"/>
          </p:cNvSpPr>
          <p:nvPr>
            <p:ph type="sldNum" sz="quarter" idx="12"/>
          </p:nvPr>
        </p:nvSpPr>
        <p:spPr/>
        <p:txBody>
          <a:bodyPr/>
          <a:lstStyle/>
          <a:p>
            <a:fld id="{1A964520-909F-4826-B7F7-A95994E27CC4}" type="slidenum">
              <a:rPr lang="de-DE" smtClean="0"/>
              <a:t>‹Nr.›</a:t>
            </a:fld>
            <a:endParaRPr lang="de-DE"/>
          </a:p>
        </p:txBody>
      </p:sp>
    </p:spTree>
    <p:extLst>
      <p:ext uri="{BB962C8B-B14F-4D97-AF65-F5344CB8AC3E}">
        <p14:creationId xmlns:p14="http://schemas.microsoft.com/office/powerpoint/2010/main" val="4245125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48CD6-42B7-9A52-E60B-D7D607807E8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C014B5F-8F7C-3B52-87E8-432E77C9DE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1E0FA221-3C5E-F671-AFB0-061ACBF845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3E53B6F-49E1-9EF2-E512-93268A0FDE1F}"/>
              </a:ext>
            </a:extLst>
          </p:cNvPr>
          <p:cNvSpPr>
            <a:spLocks noGrp="1"/>
          </p:cNvSpPr>
          <p:nvPr>
            <p:ph type="dt" sz="half" idx="10"/>
          </p:nvPr>
        </p:nvSpPr>
        <p:spPr/>
        <p:txBody>
          <a:bodyPr/>
          <a:lstStyle/>
          <a:p>
            <a:fld id="{A1AB2180-FFD8-4BD2-8720-D918F9BF1BC7}" type="datetimeFigureOut">
              <a:rPr lang="de-DE" smtClean="0"/>
              <a:t>25.09.2025</a:t>
            </a:fld>
            <a:endParaRPr lang="de-DE"/>
          </a:p>
        </p:txBody>
      </p:sp>
      <p:sp>
        <p:nvSpPr>
          <p:cNvPr id="6" name="Fußzeilenplatzhalter 5">
            <a:extLst>
              <a:ext uri="{FF2B5EF4-FFF2-40B4-BE49-F238E27FC236}">
                <a16:creationId xmlns:a16="http://schemas.microsoft.com/office/drawing/2014/main" id="{4CB4B14D-99A7-7EB8-EE78-C704DD1FE7C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278D73C-B820-8891-2767-3601C699816C}"/>
              </a:ext>
            </a:extLst>
          </p:cNvPr>
          <p:cNvSpPr>
            <a:spLocks noGrp="1"/>
          </p:cNvSpPr>
          <p:nvPr>
            <p:ph type="sldNum" sz="quarter" idx="12"/>
          </p:nvPr>
        </p:nvSpPr>
        <p:spPr/>
        <p:txBody>
          <a:bodyPr/>
          <a:lstStyle/>
          <a:p>
            <a:fld id="{1A964520-909F-4826-B7F7-A95994E27CC4}" type="slidenum">
              <a:rPr lang="de-DE" smtClean="0"/>
              <a:t>‹Nr.›</a:t>
            </a:fld>
            <a:endParaRPr lang="de-DE"/>
          </a:p>
        </p:txBody>
      </p:sp>
    </p:spTree>
    <p:extLst>
      <p:ext uri="{BB962C8B-B14F-4D97-AF65-F5344CB8AC3E}">
        <p14:creationId xmlns:p14="http://schemas.microsoft.com/office/powerpoint/2010/main" val="1680598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2000"/>
            <a:lum/>
            <a:extLst>
              <a:ext uri="{BEBA8EAE-BF5A-486C-A8C5-ECC9F3942E4B}">
                <a14:imgProps xmlns:a14="http://schemas.microsoft.com/office/drawing/2010/main">
                  <a14:imgLayer r:embed="rId14">
                    <a14:imgEffect>
                      <a14:sharpenSoften amount="9000"/>
                    </a14:imgEffect>
                    <a14:imgEffect>
                      <a14:brightnessContrast bright="28000" contrast="-3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60A5F3B-1E49-B57A-0751-0A4C3EB565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6E507352-42F1-6847-3FEB-983969AA24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FAAA3BC-A3BF-2890-9522-C07A9D2AF8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AB2180-FFD8-4BD2-8720-D918F9BF1BC7}" type="datetimeFigureOut">
              <a:rPr lang="de-DE" smtClean="0"/>
              <a:t>25.09.2025</a:t>
            </a:fld>
            <a:endParaRPr lang="de-DE"/>
          </a:p>
        </p:txBody>
      </p:sp>
      <p:sp>
        <p:nvSpPr>
          <p:cNvPr id="5" name="Fußzeilenplatzhalter 4">
            <a:extLst>
              <a:ext uri="{FF2B5EF4-FFF2-40B4-BE49-F238E27FC236}">
                <a16:creationId xmlns:a16="http://schemas.microsoft.com/office/drawing/2014/main" id="{D8106608-AC76-C67B-DDAA-027F6648C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122534C6-D630-4512-1C61-AF3D08783C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964520-909F-4826-B7F7-A95994E27CC4}" type="slidenum">
              <a:rPr lang="de-DE" smtClean="0"/>
              <a:t>‹Nr.›</a:t>
            </a:fld>
            <a:endParaRPr lang="de-DE"/>
          </a:p>
        </p:txBody>
      </p:sp>
    </p:spTree>
    <p:extLst>
      <p:ext uri="{BB962C8B-B14F-4D97-AF65-F5344CB8AC3E}">
        <p14:creationId xmlns:p14="http://schemas.microsoft.com/office/powerpoint/2010/main" val="1292404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E6C2845-F30C-D2CB-9AD3-EE7C0EC7C202}"/>
              </a:ext>
            </a:extLst>
          </p:cNvPr>
          <p:cNvSpPr>
            <a:spLocks noGrp="1"/>
          </p:cNvSpPr>
          <p:nvPr>
            <p:ph type="ctrTitle"/>
          </p:nvPr>
        </p:nvSpPr>
        <p:spPr>
          <a:xfrm>
            <a:off x="1661652" y="2026931"/>
            <a:ext cx="9144000" cy="2387600"/>
          </a:xfrm>
        </p:spPr>
        <p:txBody>
          <a:bodyPr>
            <a:normAutofit/>
          </a:bodyPr>
          <a:lstStyle/>
          <a:p>
            <a:r>
              <a:rPr lang="de-DE" dirty="0"/>
              <a:t>Tod im Aktenschrank </a:t>
            </a:r>
            <a:r>
              <a:rPr lang="de-DE" sz="4000" dirty="0"/>
              <a:t>– warum sich </a:t>
            </a:r>
            <a:r>
              <a:rPr lang="de-DE" sz="4000"/>
              <a:t>die Prüfung </a:t>
            </a:r>
            <a:r>
              <a:rPr lang="de-DE" sz="4000" dirty="0"/>
              <a:t>von Bebauungsplänen für den Naturschutz lohnt</a:t>
            </a:r>
          </a:p>
        </p:txBody>
      </p:sp>
    </p:spTree>
    <p:extLst>
      <p:ext uri="{BB962C8B-B14F-4D97-AF65-F5344CB8AC3E}">
        <p14:creationId xmlns:p14="http://schemas.microsoft.com/office/powerpoint/2010/main" val="2305097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ADE9EF94-947D-DC91-18C8-BA5BD7381F4D}"/>
              </a:ext>
            </a:extLst>
          </p:cNvPr>
          <p:cNvPicPr>
            <a:picLocks noGrp="1" noChangeAspect="1"/>
          </p:cNvPicPr>
          <p:nvPr>
            <p:ph idx="1"/>
          </p:nvPr>
        </p:nvPicPr>
        <p:blipFill>
          <a:blip r:embed="rId2">
            <a:lum/>
            <a:alphaModFix/>
          </a:blip>
          <a:srcRect/>
          <a:stretch>
            <a:fillRect/>
          </a:stretch>
        </p:blipFill>
        <p:spPr>
          <a:xfrm>
            <a:off x="2256362" y="1825625"/>
            <a:ext cx="7679276" cy="4351338"/>
          </a:xfrm>
          <a:prstGeom prst="rect">
            <a:avLst/>
          </a:prstGeom>
          <a:noFill/>
          <a:ln>
            <a:noFill/>
          </a:ln>
        </p:spPr>
      </p:pic>
      <p:sp>
        <p:nvSpPr>
          <p:cNvPr id="7" name="Textfeld 6">
            <a:extLst>
              <a:ext uri="{FF2B5EF4-FFF2-40B4-BE49-F238E27FC236}">
                <a16:creationId xmlns:a16="http://schemas.microsoft.com/office/drawing/2014/main" id="{2DB9D14F-E2C6-6873-C131-66D9C470CBA5}"/>
              </a:ext>
            </a:extLst>
          </p:cNvPr>
          <p:cNvSpPr txBox="1"/>
          <p:nvPr/>
        </p:nvSpPr>
        <p:spPr>
          <a:xfrm rot="16200000">
            <a:off x="-2900482" y="2889146"/>
            <a:ext cx="6571624" cy="954107"/>
          </a:xfrm>
          <a:prstGeom prst="rect">
            <a:avLst/>
          </a:prstGeom>
          <a:solidFill>
            <a:schemeClr val="bg1">
              <a:alpha val="50000"/>
            </a:schemeClr>
          </a:solidFill>
        </p:spPr>
        <p:txBody>
          <a:bodyPr wrap="square" rtlCol="0">
            <a:spAutoFit/>
          </a:bodyPr>
          <a:lstStyle/>
          <a:p>
            <a:pPr algn="r"/>
            <a:r>
              <a:rPr lang="de-DE" sz="2800" b="1" dirty="0"/>
              <a:t>Planzeichnung </a:t>
            </a:r>
          </a:p>
          <a:p>
            <a:pPr algn="r"/>
            <a:r>
              <a:rPr lang="de-DE" sz="2800" b="1" dirty="0"/>
              <a:t>innerhalb der B-Plan Grenze</a:t>
            </a:r>
          </a:p>
        </p:txBody>
      </p:sp>
    </p:spTree>
    <p:extLst>
      <p:ext uri="{BB962C8B-B14F-4D97-AF65-F5344CB8AC3E}">
        <p14:creationId xmlns:p14="http://schemas.microsoft.com/office/powerpoint/2010/main" val="3884341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64E8C-6342-DA18-D549-4FB20F283E7D}"/>
            </a:ext>
          </a:extLst>
        </p:cNvPr>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C14F7E55-384B-4972-26FC-C0F2C38AE149}"/>
              </a:ext>
            </a:extLst>
          </p:cNvPr>
          <p:cNvPicPr>
            <a:picLocks noGrp="1" noChangeAspect="1"/>
          </p:cNvPicPr>
          <p:nvPr>
            <p:ph idx="1"/>
          </p:nvPr>
        </p:nvPicPr>
        <p:blipFill>
          <a:blip r:embed="rId2">
            <a:lum/>
            <a:alphaModFix/>
          </a:blip>
          <a:srcRect b="58424"/>
          <a:stretch>
            <a:fillRect/>
          </a:stretch>
        </p:blipFill>
        <p:spPr>
          <a:xfrm>
            <a:off x="838200" y="1320800"/>
            <a:ext cx="11334277" cy="2670175"/>
          </a:xfrm>
          <a:prstGeom prst="rect">
            <a:avLst/>
          </a:prstGeom>
          <a:noFill/>
          <a:ln>
            <a:noFill/>
          </a:ln>
        </p:spPr>
      </p:pic>
      <p:sp>
        <p:nvSpPr>
          <p:cNvPr id="7" name="Textfeld 6">
            <a:extLst>
              <a:ext uri="{FF2B5EF4-FFF2-40B4-BE49-F238E27FC236}">
                <a16:creationId xmlns:a16="http://schemas.microsoft.com/office/drawing/2014/main" id="{6EB6853E-E366-9CF5-B70D-5E88913E902C}"/>
              </a:ext>
            </a:extLst>
          </p:cNvPr>
          <p:cNvSpPr txBox="1"/>
          <p:nvPr/>
        </p:nvSpPr>
        <p:spPr>
          <a:xfrm rot="16200000">
            <a:off x="-2900482" y="2889146"/>
            <a:ext cx="6571624" cy="954107"/>
          </a:xfrm>
          <a:prstGeom prst="rect">
            <a:avLst/>
          </a:prstGeom>
          <a:solidFill>
            <a:schemeClr val="bg1">
              <a:alpha val="50000"/>
            </a:schemeClr>
          </a:solidFill>
        </p:spPr>
        <p:txBody>
          <a:bodyPr wrap="square" rtlCol="0">
            <a:spAutoFit/>
          </a:bodyPr>
          <a:lstStyle/>
          <a:p>
            <a:pPr algn="r"/>
            <a:r>
              <a:rPr lang="de-DE" sz="2800" b="1" dirty="0"/>
              <a:t>Planzeichnung </a:t>
            </a:r>
          </a:p>
          <a:p>
            <a:pPr algn="r"/>
            <a:r>
              <a:rPr lang="de-DE" sz="2800" b="1" dirty="0"/>
              <a:t>Textliche Festsetzungen</a:t>
            </a:r>
          </a:p>
        </p:txBody>
      </p:sp>
    </p:spTree>
    <p:extLst>
      <p:ext uri="{BB962C8B-B14F-4D97-AF65-F5344CB8AC3E}">
        <p14:creationId xmlns:p14="http://schemas.microsoft.com/office/powerpoint/2010/main" val="3858809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F3F00-0E7D-D07F-5507-5738526E3BF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BC353F2-A9EE-4F4A-B7FB-AAA25E649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7BC0ED-82EC-369F-E5FF-50B655997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6C729D85-6A5F-7207-6C7A-5ABFB3336A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8" name="Rectangle 17">
            <a:extLst>
              <a:ext uri="{FF2B5EF4-FFF2-40B4-BE49-F238E27FC236}">
                <a16:creationId xmlns:a16="http://schemas.microsoft.com/office/drawing/2014/main" id="{1C518BFE-497C-BAC7-E3AB-BDF9813A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DC5DC70-3EE1-44B2-7489-70498BFB1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6" name="Titel 5">
            <a:extLst>
              <a:ext uri="{FF2B5EF4-FFF2-40B4-BE49-F238E27FC236}">
                <a16:creationId xmlns:a16="http://schemas.microsoft.com/office/drawing/2014/main" id="{2EDE6189-6CEB-E7AE-58E4-42BEE88742EE}"/>
              </a:ext>
            </a:extLst>
          </p:cNvPr>
          <p:cNvSpPr>
            <a:spLocks noGrp="1"/>
          </p:cNvSpPr>
          <p:nvPr>
            <p:ph type="title"/>
          </p:nvPr>
        </p:nvSpPr>
        <p:spPr>
          <a:xfrm>
            <a:off x="1165216" y="1494503"/>
            <a:ext cx="5137261" cy="2056417"/>
          </a:xfrm>
          <a:ln w="31750">
            <a:solidFill>
              <a:srgbClr val="002060"/>
            </a:solidFill>
          </a:ln>
        </p:spPr>
        <p:txBody>
          <a:bodyPr vert="horz" lIns="91440" tIns="45720" rIns="91440" bIns="45720" rtlCol="0" anchor="b">
            <a:normAutofit/>
          </a:bodyPr>
          <a:lstStyle/>
          <a:p>
            <a:r>
              <a:rPr lang="en-US" sz="1800" b="1" kern="1200" dirty="0" err="1">
                <a:solidFill>
                  <a:schemeClr val="tx1"/>
                </a:solidFill>
                <a:latin typeface="+mj-lt"/>
                <a:ea typeface="+mj-ea"/>
                <a:cs typeface="+mj-cs"/>
              </a:rPr>
              <a:t>Niedersächsische</a:t>
            </a:r>
            <a:r>
              <a:rPr lang="en-US" sz="1800" b="1" kern="1200" dirty="0">
                <a:solidFill>
                  <a:schemeClr val="tx1"/>
                </a:solidFill>
                <a:latin typeface="+mj-lt"/>
                <a:ea typeface="+mj-ea"/>
                <a:cs typeface="+mj-cs"/>
              </a:rPr>
              <a:t> </a:t>
            </a:r>
            <a:r>
              <a:rPr lang="en-US" sz="1800" b="1" kern="1200" dirty="0" err="1">
                <a:solidFill>
                  <a:schemeClr val="tx1"/>
                </a:solidFill>
                <a:latin typeface="+mj-lt"/>
                <a:ea typeface="+mj-ea"/>
                <a:cs typeface="+mj-cs"/>
              </a:rPr>
              <a:t>Verordnung</a:t>
            </a:r>
            <a:r>
              <a:rPr lang="en-US" sz="1800" b="1" kern="1200" dirty="0">
                <a:solidFill>
                  <a:schemeClr val="tx1"/>
                </a:solidFill>
                <a:latin typeface="+mj-lt"/>
                <a:ea typeface="+mj-ea"/>
                <a:cs typeface="+mj-cs"/>
              </a:rPr>
              <a:t> </a:t>
            </a:r>
            <a:r>
              <a:rPr lang="en-US" sz="1800" b="1" kern="1200" dirty="0" err="1">
                <a:solidFill>
                  <a:schemeClr val="tx1"/>
                </a:solidFill>
                <a:latin typeface="+mj-lt"/>
                <a:ea typeface="+mj-ea"/>
                <a:cs typeface="+mj-cs"/>
              </a:rPr>
              <a:t>über</a:t>
            </a:r>
            <a:r>
              <a:rPr lang="en-US" sz="1800" b="1" kern="1200" dirty="0">
                <a:solidFill>
                  <a:schemeClr val="tx1"/>
                </a:solidFill>
                <a:latin typeface="+mj-lt"/>
                <a:ea typeface="+mj-ea"/>
                <a:cs typeface="+mj-cs"/>
              </a:rPr>
              <a:t> das </a:t>
            </a:r>
            <a:r>
              <a:rPr lang="en-US" sz="1800" b="1" kern="1200" dirty="0" err="1">
                <a:solidFill>
                  <a:schemeClr val="tx1"/>
                </a:solidFill>
                <a:latin typeface="+mj-lt"/>
                <a:ea typeface="+mj-ea"/>
                <a:cs typeface="+mj-cs"/>
              </a:rPr>
              <a:t>Kompensationsverzeichnis</a:t>
            </a:r>
            <a:r>
              <a:rPr lang="en-US" sz="1800" b="1" kern="1200" dirty="0">
                <a:solidFill>
                  <a:schemeClr val="tx1"/>
                </a:solidFill>
                <a:latin typeface="+mj-lt"/>
                <a:ea typeface="+mj-ea"/>
                <a:cs typeface="+mj-cs"/>
              </a:rPr>
              <a:t> (2013)</a:t>
            </a:r>
            <a:br>
              <a:rPr lang="en-US" sz="1800" b="1" kern="1200" dirty="0">
                <a:solidFill>
                  <a:schemeClr val="tx1"/>
                </a:solidFill>
                <a:latin typeface="+mj-lt"/>
                <a:ea typeface="+mj-ea"/>
                <a:cs typeface="+mj-cs"/>
              </a:rPr>
            </a:br>
            <a:r>
              <a:rPr lang="en-US" sz="1800" kern="1200" dirty="0">
                <a:solidFill>
                  <a:schemeClr val="tx1"/>
                </a:solidFill>
                <a:latin typeface="+mj-lt"/>
                <a:ea typeface="+mj-ea"/>
                <a:cs typeface="+mj-cs"/>
              </a:rPr>
              <a:t>§1 </a:t>
            </a:r>
            <a:r>
              <a:rPr lang="de-DE" sz="1800" dirty="0"/>
              <a:t>In dem Kompensationsverzeichnis […] erfasst die Naturschutzbehörde die folgenden Angaben: </a:t>
            </a:r>
            <a:br>
              <a:rPr lang="en-US" sz="1800" kern="1200" dirty="0">
                <a:solidFill>
                  <a:schemeClr val="tx1"/>
                </a:solidFill>
                <a:latin typeface="+mj-lt"/>
                <a:ea typeface="+mj-ea"/>
                <a:cs typeface="+mj-cs"/>
              </a:rPr>
            </a:b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eine</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Kartendarstellung</a:t>
            </a:r>
            <a:r>
              <a:rPr lang="en-US" sz="1800" kern="1200" dirty="0">
                <a:solidFill>
                  <a:schemeClr val="tx1"/>
                </a:solidFill>
                <a:latin typeface="+mj-lt"/>
                <a:ea typeface="+mj-ea"/>
                <a:cs typeface="+mj-cs"/>
              </a:rPr>
              <a:t> der für die </a:t>
            </a:r>
            <a:r>
              <a:rPr lang="en-US" sz="1800" kern="1200" dirty="0" err="1">
                <a:solidFill>
                  <a:schemeClr val="tx1"/>
                </a:solidFill>
                <a:latin typeface="+mj-lt"/>
                <a:ea typeface="+mj-ea"/>
                <a:cs typeface="+mj-cs"/>
              </a:rPr>
              <a:t>Ausgleichs</a:t>
            </a:r>
            <a:r>
              <a:rPr lang="en-US" sz="1800" kern="1200" dirty="0">
                <a:solidFill>
                  <a:schemeClr val="tx1"/>
                </a:solidFill>
                <a:latin typeface="+mj-lt"/>
                <a:ea typeface="+mj-ea"/>
                <a:cs typeface="+mj-cs"/>
              </a:rPr>
              <a:t>- und </a:t>
            </a:r>
            <a:r>
              <a:rPr lang="en-US" sz="1800" kern="1200" dirty="0" err="1">
                <a:solidFill>
                  <a:schemeClr val="tx1"/>
                </a:solidFill>
                <a:latin typeface="+mj-lt"/>
                <a:ea typeface="+mj-ea"/>
                <a:cs typeface="+mj-cs"/>
              </a:rPr>
              <a:t>Ersatzmaßnahmen</a:t>
            </a:r>
            <a:r>
              <a:rPr lang="en-US" sz="1800" kern="1200" dirty="0">
                <a:solidFill>
                  <a:schemeClr val="tx1"/>
                </a:solidFill>
                <a:latin typeface="+mj-lt"/>
                <a:ea typeface="+mj-ea"/>
                <a:cs typeface="+mj-cs"/>
              </a:rPr>
              <a:t> in </a:t>
            </a:r>
            <a:r>
              <a:rPr lang="en-US" sz="1800" kern="1200" dirty="0" err="1">
                <a:solidFill>
                  <a:schemeClr val="tx1"/>
                </a:solidFill>
                <a:latin typeface="+mj-lt"/>
                <a:ea typeface="+mj-ea"/>
                <a:cs typeface="+mj-cs"/>
              </a:rPr>
              <a:t>Anspruch</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genommenen</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Fläche</a:t>
            </a:r>
            <a:r>
              <a:rPr lang="en-US" sz="1800" kern="1200" dirty="0">
                <a:solidFill>
                  <a:schemeClr val="tx1"/>
                </a:solidFill>
                <a:latin typeface="+mj-lt"/>
                <a:ea typeface="+mj-ea"/>
                <a:cs typeface="+mj-cs"/>
              </a:rPr>
              <a:t>  […]</a:t>
            </a:r>
          </a:p>
        </p:txBody>
      </p:sp>
      <p:sp>
        <p:nvSpPr>
          <p:cNvPr id="5" name="Textfeld 4">
            <a:extLst>
              <a:ext uri="{FF2B5EF4-FFF2-40B4-BE49-F238E27FC236}">
                <a16:creationId xmlns:a16="http://schemas.microsoft.com/office/drawing/2014/main" id="{33A17B65-18EE-7657-9B76-9EDCDA241A06}"/>
              </a:ext>
            </a:extLst>
          </p:cNvPr>
          <p:cNvSpPr txBox="1"/>
          <p:nvPr/>
        </p:nvSpPr>
        <p:spPr>
          <a:xfrm>
            <a:off x="7162514" y="1445249"/>
            <a:ext cx="3018503" cy="1754326"/>
          </a:xfrm>
          <a:prstGeom prst="rect">
            <a:avLst/>
          </a:prstGeom>
          <a:noFill/>
          <a:ln w="31750">
            <a:solidFill>
              <a:srgbClr val="002060"/>
            </a:solidFill>
          </a:ln>
        </p:spPr>
        <p:txBody>
          <a:bodyPr wrap="square">
            <a:spAutoFit/>
          </a:bodyPr>
          <a:lstStyle/>
          <a:p>
            <a:r>
              <a:rPr lang="de-DE" b="1" dirty="0"/>
              <a:t>Baugesetzbuch § 10a (2017)</a:t>
            </a:r>
          </a:p>
          <a:p>
            <a:r>
              <a:rPr lang="de-DE" dirty="0"/>
              <a:t>Zusammenfassende Erklärung zum Bebauungsplan; Einstellen in das Internet</a:t>
            </a:r>
          </a:p>
        </p:txBody>
      </p:sp>
      <p:sp>
        <p:nvSpPr>
          <p:cNvPr id="7" name="Textfeld 6">
            <a:extLst>
              <a:ext uri="{FF2B5EF4-FFF2-40B4-BE49-F238E27FC236}">
                <a16:creationId xmlns:a16="http://schemas.microsoft.com/office/drawing/2014/main" id="{6CA9197D-2881-AD8F-E464-3A521045AAA6}"/>
              </a:ext>
            </a:extLst>
          </p:cNvPr>
          <p:cNvSpPr txBox="1"/>
          <p:nvPr/>
        </p:nvSpPr>
        <p:spPr>
          <a:xfrm>
            <a:off x="4336025" y="3935423"/>
            <a:ext cx="3932903" cy="1477328"/>
          </a:xfrm>
          <a:prstGeom prst="rect">
            <a:avLst/>
          </a:prstGeom>
          <a:noFill/>
          <a:ln w="28575">
            <a:solidFill>
              <a:srgbClr val="00B050"/>
            </a:solidFill>
          </a:ln>
        </p:spPr>
        <p:txBody>
          <a:bodyPr wrap="square" rtlCol="0">
            <a:spAutoFit/>
          </a:bodyPr>
          <a:lstStyle/>
          <a:p>
            <a:r>
              <a:rPr lang="de-DE" b="1" dirty="0"/>
              <a:t>Niedersächsischer Weg (2020)</a:t>
            </a:r>
          </a:p>
          <a:p>
            <a:r>
              <a:rPr lang="de-DE" b="1" dirty="0"/>
              <a:t>Zentrales Online-Kompensationsverzeichnis</a:t>
            </a:r>
            <a:r>
              <a:rPr lang="de-DE" dirty="0"/>
              <a:t>:</a:t>
            </a:r>
          </a:p>
          <a:p>
            <a:r>
              <a:rPr lang="de-DE" dirty="0"/>
              <a:t>Erfassen aller Kompensationsmaßnahmen </a:t>
            </a:r>
          </a:p>
        </p:txBody>
      </p:sp>
      <p:sp>
        <p:nvSpPr>
          <p:cNvPr id="8" name="Textfeld 7">
            <a:extLst>
              <a:ext uri="{FF2B5EF4-FFF2-40B4-BE49-F238E27FC236}">
                <a16:creationId xmlns:a16="http://schemas.microsoft.com/office/drawing/2014/main" id="{217E8324-189E-CD4E-398D-BEA44E80F87A}"/>
              </a:ext>
            </a:extLst>
          </p:cNvPr>
          <p:cNvSpPr txBox="1"/>
          <p:nvPr/>
        </p:nvSpPr>
        <p:spPr>
          <a:xfrm rot="16200000">
            <a:off x="-2900482" y="3104589"/>
            <a:ext cx="6571624" cy="523220"/>
          </a:xfrm>
          <a:prstGeom prst="rect">
            <a:avLst/>
          </a:prstGeom>
          <a:solidFill>
            <a:schemeClr val="bg1">
              <a:alpha val="50000"/>
            </a:schemeClr>
          </a:solidFill>
        </p:spPr>
        <p:txBody>
          <a:bodyPr wrap="square" rtlCol="0">
            <a:spAutoFit/>
          </a:bodyPr>
          <a:lstStyle/>
          <a:p>
            <a:pPr algn="r"/>
            <a:r>
              <a:rPr lang="de-DE" sz="2800" b="1" dirty="0"/>
              <a:t>Veröffentlichung </a:t>
            </a:r>
          </a:p>
        </p:txBody>
      </p:sp>
      <p:cxnSp>
        <p:nvCxnSpPr>
          <p:cNvPr id="3" name="Gerade Verbindung mit Pfeil 2">
            <a:extLst>
              <a:ext uri="{FF2B5EF4-FFF2-40B4-BE49-F238E27FC236}">
                <a16:creationId xmlns:a16="http://schemas.microsoft.com/office/drawing/2014/main" id="{531C3AC3-027D-89E8-DE72-C7F5DFBAF280}"/>
              </a:ext>
            </a:extLst>
          </p:cNvPr>
          <p:cNvCxnSpPr/>
          <p:nvPr/>
        </p:nvCxnSpPr>
        <p:spPr>
          <a:xfrm>
            <a:off x="4617720" y="3550920"/>
            <a:ext cx="548640" cy="3845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Gerade Verbindung mit Pfeil 8">
            <a:extLst>
              <a:ext uri="{FF2B5EF4-FFF2-40B4-BE49-F238E27FC236}">
                <a16:creationId xmlns:a16="http://schemas.microsoft.com/office/drawing/2014/main" id="{ACB2F976-196D-4D90-9B4F-4EF71D9B949D}"/>
              </a:ext>
            </a:extLst>
          </p:cNvPr>
          <p:cNvCxnSpPr/>
          <p:nvPr/>
        </p:nvCxnSpPr>
        <p:spPr>
          <a:xfrm flipH="1">
            <a:off x="7406640" y="3199575"/>
            <a:ext cx="952500" cy="7358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9221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a:extLst>
              <a:ext uri="{FF2B5EF4-FFF2-40B4-BE49-F238E27FC236}">
                <a16:creationId xmlns:a16="http://schemas.microsoft.com/office/drawing/2014/main" id="{B644778B-89C1-E530-23EB-0F37A906AA00}"/>
              </a:ext>
            </a:extLst>
          </p:cNvPr>
          <p:cNvPicPr>
            <a:picLocks noGrp="1" noChangeAspect="1"/>
          </p:cNvPicPr>
          <p:nvPr>
            <p:ph idx="1"/>
          </p:nvPr>
        </p:nvPicPr>
        <p:blipFill>
          <a:blip r:embed="rId2">
            <a:lum/>
            <a:alphaModFix/>
          </a:blip>
          <a:srcRect/>
          <a:stretch>
            <a:fillRect/>
          </a:stretch>
        </p:blipFill>
        <p:spPr>
          <a:xfrm>
            <a:off x="2246346" y="1825625"/>
            <a:ext cx="7699308" cy="4351338"/>
          </a:xfrm>
          <a:prstGeom prst="rect">
            <a:avLst/>
          </a:prstGeom>
          <a:noFill/>
          <a:ln>
            <a:noFill/>
          </a:ln>
        </p:spPr>
      </p:pic>
      <p:sp>
        <p:nvSpPr>
          <p:cNvPr id="10" name="Textfeld 9">
            <a:extLst>
              <a:ext uri="{FF2B5EF4-FFF2-40B4-BE49-F238E27FC236}">
                <a16:creationId xmlns:a16="http://schemas.microsoft.com/office/drawing/2014/main" id="{C8D1AF8A-8703-D870-9047-BF7298852BE2}"/>
              </a:ext>
            </a:extLst>
          </p:cNvPr>
          <p:cNvSpPr txBox="1"/>
          <p:nvPr/>
        </p:nvSpPr>
        <p:spPr>
          <a:xfrm rot="16200000">
            <a:off x="-2900482" y="3104589"/>
            <a:ext cx="6571624" cy="523220"/>
          </a:xfrm>
          <a:prstGeom prst="rect">
            <a:avLst/>
          </a:prstGeom>
          <a:solidFill>
            <a:schemeClr val="bg1">
              <a:alpha val="50000"/>
            </a:schemeClr>
          </a:solidFill>
        </p:spPr>
        <p:txBody>
          <a:bodyPr wrap="square" rtlCol="0">
            <a:spAutoFit/>
          </a:bodyPr>
          <a:lstStyle/>
          <a:p>
            <a:pPr algn="r"/>
            <a:r>
              <a:rPr lang="de-DE" sz="2800" b="1" dirty="0"/>
              <a:t>Kompensationsverzeichnis</a:t>
            </a:r>
          </a:p>
        </p:txBody>
      </p:sp>
    </p:spTree>
    <p:extLst>
      <p:ext uri="{BB962C8B-B14F-4D97-AF65-F5344CB8AC3E}">
        <p14:creationId xmlns:p14="http://schemas.microsoft.com/office/powerpoint/2010/main" val="2775090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2F50C-6FAD-496D-DFA8-0A93DF5BA09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BAE2B93-8497-5BF5-FACD-696D9FB4D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E396AA-1F93-D9C6-7E82-3C652F3F7E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D8344457-2027-7355-058C-99E1077908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8" name="Rectangle 17">
            <a:extLst>
              <a:ext uri="{FF2B5EF4-FFF2-40B4-BE49-F238E27FC236}">
                <a16:creationId xmlns:a16="http://schemas.microsoft.com/office/drawing/2014/main" id="{D6561B46-E69B-5E7B-7290-4CFF8C667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1543141-5A13-FB91-B9ED-BEB23419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6" name="Titel 5">
            <a:extLst>
              <a:ext uri="{FF2B5EF4-FFF2-40B4-BE49-F238E27FC236}">
                <a16:creationId xmlns:a16="http://schemas.microsoft.com/office/drawing/2014/main" id="{F1E0E8AA-E56B-0C65-13B3-83DE7025884D}"/>
              </a:ext>
            </a:extLst>
          </p:cNvPr>
          <p:cNvSpPr>
            <a:spLocks noGrp="1"/>
          </p:cNvSpPr>
          <p:nvPr>
            <p:ph type="title"/>
          </p:nvPr>
        </p:nvSpPr>
        <p:spPr>
          <a:xfrm>
            <a:off x="1769662" y="1661160"/>
            <a:ext cx="8201552" cy="2895600"/>
          </a:xfrm>
        </p:spPr>
        <p:txBody>
          <a:bodyPr vert="horz" lIns="91440" tIns="45720" rIns="91440" bIns="45720" rtlCol="0" anchor="b">
            <a:normAutofit fontScale="90000"/>
          </a:bodyPr>
          <a:lstStyle/>
          <a:p>
            <a:br>
              <a:rPr lang="de-DE" sz="2000" b="1" dirty="0">
                <a:latin typeface="Source Sans Pro" pitchFamily="34"/>
                <a:cs typeface="Tahoma" pitchFamily="2"/>
              </a:rPr>
            </a:br>
            <a:br>
              <a:rPr lang="de-DE" sz="2000" b="1" dirty="0">
                <a:latin typeface="Source Sans Pro" pitchFamily="34"/>
                <a:cs typeface="Tahoma" pitchFamily="2"/>
              </a:rPr>
            </a:br>
            <a:r>
              <a:rPr lang="de-DE" sz="3100" b="1" dirty="0">
                <a:latin typeface="Source Sans Pro" pitchFamily="34"/>
                <a:cs typeface="Tahoma" pitchFamily="2"/>
              </a:rPr>
              <a:t>Bis 2017</a:t>
            </a:r>
            <a:br>
              <a:rPr lang="de-DE" sz="2700" b="1" dirty="0">
                <a:latin typeface="Source Sans Pro" pitchFamily="34"/>
                <a:cs typeface="Tahoma" pitchFamily="2"/>
              </a:rPr>
            </a:br>
            <a:r>
              <a:rPr lang="de-DE" sz="2000" b="1" dirty="0">
                <a:latin typeface="Source Sans Pro" pitchFamily="34"/>
                <a:cs typeface="Tahoma" pitchFamily="2"/>
              </a:rPr>
              <a:t>Bundesnaturschutzgesetz § 17 (7)</a:t>
            </a:r>
            <a:br>
              <a:rPr lang="de-DE" sz="2000" b="1" dirty="0">
                <a:latin typeface="Source Sans Pro" pitchFamily="34"/>
                <a:cs typeface="Tahoma" pitchFamily="2"/>
              </a:rPr>
            </a:br>
            <a:r>
              <a:rPr lang="de-DE" sz="2000" dirty="0">
                <a:latin typeface="Source Sans Pro" pitchFamily="34"/>
                <a:cs typeface="Tahoma" pitchFamily="2"/>
              </a:rPr>
              <a:t>Die […] zuständige Behörde prüft die frist- und sachgerechte Durchführung der Vermeidungs- sowie der der festgesetzten Ausgleichs- und Ersatzmaßnahmen einschließlich der erforderlichen Unterhaltungsmaßnahmen. </a:t>
            </a:r>
            <a:br>
              <a:rPr lang="de-DE" sz="2000" dirty="0">
                <a:latin typeface="Source Sans Pro" pitchFamily="34"/>
                <a:cs typeface="Tahoma" pitchFamily="2"/>
              </a:rPr>
            </a:br>
            <a:br>
              <a:rPr lang="de-DE" sz="2000" dirty="0">
                <a:latin typeface="Source Sans Pro" pitchFamily="34"/>
                <a:cs typeface="Tahoma" pitchFamily="2"/>
              </a:rPr>
            </a:br>
            <a:r>
              <a:rPr lang="de-DE" sz="3100" b="1" dirty="0">
                <a:latin typeface="Source Sans Pro" pitchFamily="34"/>
                <a:cs typeface="Tahoma" pitchFamily="2"/>
              </a:rPr>
              <a:t>Seit 2017</a:t>
            </a:r>
            <a:br>
              <a:rPr lang="de-DE" sz="2000" dirty="0">
                <a:latin typeface="Source Sans Pro" pitchFamily="34"/>
                <a:cs typeface="Tahoma" pitchFamily="2"/>
              </a:rPr>
            </a:br>
            <a:r>
              <a:rPr lang="de-DE" sz="2000" b="1" dirty="0">
                <a:latin typeface="Source Sans Pro" pitchFamily="34"/>
                <a:cs typeface="Tahoma" pitchFamily="2"/>
              </a:rPr>
              <a:t>Baugesetzbuch §4c</a:t>
            </a:r>
            <a:br>
              <a:rPr lang="de-DE" sz="2000" kern="1200" dirty="0">
                <a:solidFill>
                  <a:schemeClr val="tx1"/>
                </a:solidFill>
                <a:latin typeface="Source Sans Pro" pitchFamily="34"/>
                <a:ea typeface="+mj-ea"/>
                <a:cs typeface="Tahoma" pitchFamily="2"/>
              </a:rPr>
            </a:br>
            <a:r>
              <a:rPr lang="de-DE" sz="2000" dirty="0"/>
              <a:t>Die Gemeinden überwachen die erheblichen Umweltauswirkungen, die auf Grund der Durchführung der Bauleitpläne eintreten [..]</a:t>
            </a:r>
            <a:endParaRPr lang="en-US" sz="4800" kern="1200" dirty="0">
              <a:solidFill>
                <a:schemeClr val="tx1"/>
              </a:solidFill>
              <a:latin typeface="+mj-lt"/>
              <a:ea typeface="+mj-ea"/>
              <a:cs typeface="+mj-cs"/>
            </a:endParaRPr>
          </a:p>
        </p:txBody>
      </p:sp>
      <p:sp>
        <p:nvSpPr>
          <p:cNvPr id="2" name="Textfeld 1">
            <a:extLst>
              <a:ext uri="{FF2B5EF4-FFF2-40B4-BE49-F238E27FC236}">
                <a16:creationId xmlns:a16="http://schemas.microsoft.com/office/drawing/2014/main" id="{4E9A6965-93AD-D572-1A45-1C66FF41B477}"/>
              </a:ext>
            </a:extLst>
          </p:cNvPr>
          <p:cNvSpPr txBox="1"/>
          <p:nvPr/>
        </p:nvSpPr>
        <p:spPr>
          <a:xfrm rot="16200000">
            <a:off x="-2900482" y="3104589"/>
            <a:ext cx="6571624" cy="523220"/>
          </a:xfrm>
          <a:prstGeom prst="rect">
            <a:avLst/>
          </a:prstGeom>
          <a:solidFill>
            <a:schemeClr val="bg1">
              <a:alpha val="50000"/>
            </a:schemeClr>
          </a:solidFill>
        </p:spPr>
        <p:txBody>
          <a:bodyPr wrap="square" rtlCol="0">
            <a:spAutoFit/>
          </a:bodyPr>
          <a:lstStyle/>
          <a:p>
            <a:pPr algn="r"/>
            <a:r>
              <a:rPr lang="de-DE" sz="2800" b="1" dirty="0"/>
              <a:t>Überwachungspflichten</a:t>
            </a:r>
          </a:p>
        </p:txBody>
      </p:sp>
    </p:spTree>
    <p:extLst>
      <p:ext uri="{BB962C8B-B14F-4D97-AF65-F5344CB8AC3E}">
        <p14:creationId xmlns:p14="http://schemas.microsoft.com/office/powerpoint/2010/main" val="2432956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26475-749A-B0EF-D58F-E8F2D98B2480}"/>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809626D-B5E6-BFE9-410F-1C2956601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AECA1D4-F71C-9E9D-6207-51A0B97C37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F06F6037-2FBD-8070-91F2-5F1E282642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8" name="Rectangle 17">
            <a:extLst>
              <a:ext uri="{FF2B5EF4-FFF2-40B4-BE49-F238E27FC236}">
                <a16:creationId xmlns:a16="http://schemas.microsoft.com/office/drawing/2014/main" id="{88D25ABF-1CDE-EAB2-0A75-4BB27CD7B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A540705-F35F-6279-0332-6DB6967DB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6" name="Titel 5">
            <a:extLst>
              <a:ext uri="{FF2B5EF4-FFF2-40B4-BE49-F238E27FC236}">
                <a16:creationId xmlns:a16="http://schemas.microsoft.com/office/drawing/2014/main" id="{FC43885A-DEE4-1F48-655B-71278315D9F4}"/>
              </a:ext>
            </a:extLst>
          </p:cNvPr>
          <p:cNvSpPr>
            <a:spLocks noGrp="1"/>
          </p:cNvSpPr>
          <p:nvPr>
            <p:ph type="title"/>
          </p:nvPr>
        </p:nvSpPr>
        <p:spPr>
          <a:xfrm>
            <a:off x="1769662" y="2548838"/>
            <a:ext cx="8201552" cy="2499853"/>
          </a:xfrm>
        </p:spPr>
        <p:txBody>
          <a:bodyPr vert="horz" lIns="91440" tIns="45720" rIns="91440" bIns="45720" rtlCol="0" anchor="b">
            <a:normAutofit fontScale="90000"/>
          </a:bodyPr>
          <a:lstStyle/>
          <a:p>
            <a:r>
              <a:rPr lang="de-DE" sz="2700" b="1" dirty="0">
                <a:latin typeface="Source Sans Pro" pitchFamily="34"/>
                <a:cs typeface="Tahoma" pitchFamily="2"/>
              </a:rPr>
              <a:t>Niedersächsischer Weg</a:t>
            </a:r>
            <a:br>
              <a:rPr lang="de-DE" sz="2700" b="1" dirty="0">
                <a:latin typeface="Source Sans Pro" pitchFamily="34"/>
                <a:cs typeface="Tahoma" pitchFamily="2"/>
              </a:rPr>
            </a:br>
            <a:br>
              <a:rPr lang="de-DE" sz="2000" dirty="0">
                <a:latin typeface="Source Sans Pro" pitchFamily="34"/>
                <a:cs typeface="Tahoma" pitchFamily="2"/>
              </a:rPr>
            </a:br>
            <a:r>
              <a:rPr lang="de-DE" sz="2000" dirty="0">
                <a:latin typeface="Source Sans Pro" pitchFamily="34"/>
                <a:cs typeface="Tahoma" pitchFamily="2"/>
              </a:rPr>
              <a:t>Für die </a:t>
            </a:r>
            <a:r>
              <a:rPr lang="de-DE" sz="2000" b="1" dirty="0">
                <a:latin typeface="Source Sans Pro" pitchFamily="34"/>
                <a:cs typeface="Tahoma" pitchFamily="2"/>
              </a:rPr>
              <a:t>außerhalb der Baugrundstücke </a:t>
            </a:r>
            <a:r>
              <a:rPr lang="de-DE" sz="2000" dirty="0">
                <a:latin typeface="Source Sans Pro" pitchFamily="34"/>
                <a:cs typeface="Tahoma" pitchFamily="2"/>
              </a:rPr>
              <a:t>durchzuführenden Maßnahmen obliegt die Zuständigkeit der Gemeinde selbst (eigener Wirkungskreis). Sie unterliegt dabei den Vorschriften der Kommunalaufsicht nach dem Niedersächsischen Kommunalverfassungsgesetz […] </a:t>
            </a:r>
            <a:br>
              <a:rPr lang="de-DE" sz="2000" dirty="0">
                <a:latin typeface="Source Sans Pro" pitchFamily="34"/>
                <a:cs typeface="Tahoma" pitchFamily="2"/>
              </a:rPr>
            </a:br>
            <a:br>
              <a:rPr lang="de-DE" sz="2000" dirty="0">
                <a:latin typeface="Source Sans Pro" pitchFamily="34"/>
                <a:cs typeface="Tahoma" pitchFamily="2"/>
              </a:rPr>
            </a:br>
            <a:r>
              <a:rPr lang="de-DE" sz="2000" dirty="0">
                <a:latin typeface="Source Sans Pro" pitchFamily="34"/>
                <a:cs typeface="Tahoma" pitchFamily="2"/>
              </a:rPr>
              <a:t>Daneben bestehen ungeachtet der Pflichten der Zulassungsbehörden und Gemeinden </a:t>
            </a:r>
            <a:r>
              <a:rPr lang="de-DE" sz="2000" b="1" dirty="0">
                <a:latin typeface="Source Sans Pro" pitchFamily="34"/>
                <a:cs typeface="Tahoma" pitchFamily="2"/>
              </a:rPr>
              <a:t>weiterhin die allgemeinen Überwachungspflichten </a:t>
            </a:r>
            <a:r>
              <a:rPr lang="de-DE" sz="2000" dirty="0">
                <a:latin typeface="Source Sans Pro" pitchFamily="34"/>
                <a:cs typeface="Tahoma" pitchFamily="2"/>
              </a:rPr>
              <a:t>nach dem Naturschutzrecht, die von denn Naturschutzbehörden wahrgenommen werden. </a:t>
            </a:r>
            <a:br>
              <a:rPr lang="de-DE" sz="2000" dirty="0">
                <a:latin typeface="Source Sans Pro" pitchFamily="34"/>
                <a:cs typeface="Tahoma" pitchFamily="2"/>
              </a:rPr>
            </a:br>
            <a:br>
              <a:rPr lang="de-DE" sz="2000" dirty="0">
                <a:latin typeface="Source Sans Pro" pitchFamily="34"/>
                <a:cs typeface="Tahoma" pitchFamily="2"/>
              </a:rPr>
            </a:br>
            <a:endParaRPr lang="en-US" sz="2000" dirty="0">
              <a:latin typeface="Source Sans Pro" pitchFamily="34"/>
              <a:cs typeface="Tahoma" pitchFamily="2"/>
            </a:endParaRPr>
          </a:p>
        </p:txBody>
      </p:sp>
      <p:sp>
        <p:nvSpPr>
          <p:cNvPr id="2" name="Textfeld 1">
            <a:extLst>
              <a:ext uri="{FF2B5EF4-FFF2-40B4-BE49-F238E27FC236}">
                <a16:creationId xmlns:a16="http://schemas.microsoft.com/office/drawing/2014/main" id="{C3AB38B8-2CD9-13D6-180F-A240DBFF7F47}"/>
              </a:ext>
            </a:extLst>
          </p:cNvPr>
          <p:cNvSpPr txBox="1"/>
          <p:nvPr/>
        </p:nvSpPr>
        <p:spPr>
          <a:xfrm rot="16200000">
            <a:off x="-2900482" y="3104589"/>
            <a:ext cx="6571624" cy="523220"/>
          </a:xfrm>
          <a:prstGeom prst="rect">
            <a:avLst/>
          </a:prstGeom>
          <a:solidFill>
            <a:schemeClr val="bg1">
              <a:alpha val="50000"/>
            </a:schemeClr>
          </a:solidFill>
        </p:spPr>
        <p:txBody>
          <a:bodyPr wrap="square" rtlCol="0">
            <a:spAutoFit/>
          </a:bodyPr>
          <a:lstStyle/>
          <a:p>
            <a:pPr algn="r"/>
            <a:r>
              <a:rPr lang="de-DE" sz="2800" b="1" dirty="0"/>
              <a:t>Überwachungspflichten</a:t>
            </a:r>
          </a:p>
        </p:txBody>
      </p:sp>
    </p:spTree>
    <p:extLst>
      <p:ext uri="{BB962C8B-B14F-4D97-AF65-F5344CB8AC3E}">
        <p14:creationId xmlns:p14="http://schemas.microsoft.com/office/powerpoint/2010/main" val="4151577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E0CF7E97-69D9-A68A-D112-12216C2E7E9F}"/>
              </a:ext>
            </a:extLst>
          </p:cNvPr>
          <p:cNvPicPr>
            <a:picLocks noGrp="1" noChangeAspect="1"/>
          </p:cNvPicPr>
          <p:nvPr>
            <p:ph sz="half" idx="1"/>
          </p:nvPr>
        </p:nvPicPr>
        <p:blipFill>
          <a:blip r:embed="rId2">
            <a:lum/>
            <a:alphaModFix/>
          </a:blip>
          <a:srcRect/>
          <a:stretch>
            <a:fillRect/>
          </a:stretch>
        </p:blipFill>
        <p:spPr>
          <a:xfrm>
            <a:off x="747077" y="2558143"/>
            <a:ext cx="5848209" cy="2708231"/>
          </a:xfrm>
          <a:prstGeom prst="rect">
            <a:avLst/>
          </a:prstGeom>
          <a:noFill/>
          <a:ln>
            <a:noFill/>
          </a:ln>
        </p:spPr>
      </p:pic>
      <p:pic>
        <p:nvPicPr>
          <p:cNvPr id="8" name="Inhaltsplatzhalter 7">
            <a:extLst>
              <a:ext uri="{FF2B5EF4-FFF2-40B4-BE49-F238E27FC236}">
                <a16:creationId xmlns:a16="http://schemas.microsoft.com/office/drawing/2014/main" id="{54CDFA41-1E6F-0277-0FC4-B96EEEDB1CE5}"/>
              </a:ext>
            </a:extLst>
          </p:cNvPr>
          <p:cNvPicPr>
            <a:picLocks noGrp="1" noChangeAspect="1"/>
          </p:cNvPicPr>
          <p:nvPr>
            <p:ph sz="half" idx="2"/>
          </p:nvPr>
        </p:nvPicPr>
        <p:blipFill>
          <a:blip r:embed="rId3">
            <a:lum/>
            <a:alphaModFix/>
          </a:blip>
          <a:srcRect/>
          <a:stretch>
            <a:fillRect/>
          </a:stretch>
        </p:blipFill>
        <p:spPr>
          <a:xfrm>
            <a:off x="6695422" y="2190548"/>
            <a:ext cx="5181600" cy="3665034"/>
          </a:xfrm>
          <a:prstGeom prst="rect">
            <a:avLst/>
          </a:prstGeom>
          <a:noFill/>
          <a:ln>
            <a:noFill/>
          </a:ln>
        </p:spPr>
      </p:pic>
      <p:sp>
        <p:nvSpPr>
          <p:cNvPr id="2" name="Textfeld 1">
            <a:extLst>
              <a:ext uri="{FF2B5EF4-FFF2-40B4-BE49-F238E27FC236}">
                <a16:creationId xmlns:a16="http://schemas.microsoft.com/office/drawing/2014/main" id="{06448070-CB98-E595-95D1-8131C9BEE425}"/>
              </a:ext>
            </a:extLst>
          </p:cNvPr>
          <p:cNvSpPr txBox="1"/>
          <p:nvPr/>
        </p:nvSpPr>
        <p:spPr>
          <a:xfrm rot="16200000">
            <a:off x="-2900482" y="3104589"/>
            <a:ext cx="6571624" cy="523220"/>
          </a:xfrm>
          <a:prstGeom prst="rect">
            <a:avLst/>
          </a:prstGeom>
          <a:solidFill>
            <a:schemeClr val="bg1">
              <a:alpha val="50000"/>
            </a:schemeClr>
          </a:solidFill>
        </p:spPr>
        <p:txBody>
          <a:bodyPr wrap="square" rtlCol="0">
            <a:spAutoFit/>
          </a:bodyPr>
          <a:lstStyle/>
          <a:p>
            <a:pPr algn="r"/>
            <a:r>
              <a:rPr lang="de-DE" sz="2800" b="1" dirty="0"/>
              <a:t>Überwachungspflichten</a:t>
            </a:r>
          </a:p>
        </p:txBody>
      </p:sp>
    </p:spTree>
    <p:extLst>
      <p:ext uri="{BB962C8B-B14F-4D97-AF65-F5344CB8AC3E}">
        <p14:creationId xmlns:p14="http://schemas.microsoft.com/office/powerpoint/2010/main" val="746604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0D7926F0-F589-7A49-7BA8-93449AE80886}"/>
              </a:ext>
            </a:extLst>
          </p:cNvPr>
          <p:cNvSpPr>
            <a:spLocks noGrp="1"/>
          </p:cNvSpPr>
          <p:nvPr>
            <p:ph type="body" idx="1"/>
          </p:nvPr>
        </p:nvSpPr>
        <p:spPr/>
        <p:txBody>
          <a:bodyPr/>
          <a:lstStyle/>
          <a:p>
            <a:endParaRPr lang="de-DE"/>
          </a:p>
        </p:txBody>
      </p:sp>
      <p:sp>
        <p:nvSpPr>
          <p:cNvPr id="8" name="Textplatzhalter 7">
            <a:extLst>
              <a:ext uri="{FF2B5EF4-FFF2-40B4-BE49-F238E27FC236}">
                <a16:creationId xmlns:a16="http://schemas.microsoft.com/office/drawing/2014/main" id="{BFAAD244-A4F2-BD66-5686-BDD06894A20E}"/>
              </a:ext>
            </a:extLst>
          </p:cNvPr>
          <p:cNvSpPr>
            <a:spLocks noGrp="1"/>
          </p:cNvSpPr>
          <p:nvPr>
            <p:ph type="body" sz="quarter" idx="3"/>
          </p:nvPr>
        </p:nvSpPr>
        <p:spPr/>
        <p:txBody>
          <a:bodyPr/>
          <a:lstStyle/>
          <a:p>
            <a:endParaRPr lang="de-DE"/>
          </a:p>
        </p:txBody>
      </p:sp>
      <p:pic>
        <p:nvPicPr>
          <p:cNvPr id="10" name="Inhaltsplatzhalter 9">
            <a:extLst>
              <a:ext uri="{FF2B5EF4-FFF2-40B4-BE49-F238E27FC236}">
                <a16:creationId xmlns:a16="http://schemas.microsoft.com/office/drawing/2014/main" id="{8AC7875D-8CA8-A491-9DC7-9FA3A3B71F87}"/>
              </a:ext>
            </a:extLst>
          </p:cNvPr>
          <p:cNvPicPr>
            <a:picLocks noGrp="1" noChangeAspect="1"/>
          </p:cNvPicPr>
          <p:nvPr>
            <p:ph sz="half" idx="2"/>
          </p:nvPr>
        </p:nvPicPr>
        <p:blipFill>
          <a:blip r:embed="rId2">
            <a:lum/>
            <a:alphaModFix/>
          </a:blip>
          <a:srcRect/>
          <a:stretch>
            <a:fillRect/>
          </a:stretch>
        </p:blipFill>
        <p:spPr>
          <a:xfrm>
            <a:off x="889989" y="2505075"/>
            <a:ext cx="5057385" cy="3684588"/>
          </a:xfrm>
          <a:prstGeom prst="rect">
            <a:avLst/>
          </a:prstGeom>
          <a:noFill/>
          <a:ln>
            <a:noFill/>
          </a:ln>
        </p:spPr>
      </p:pic>
      <p:pic>
        <p:nvPicPr>
          <p:cNvPr id="11" name="Inhaltsplatzhalter 10">
            <a:extLst>
              <a:ext uri="{FF2B5EF4-FFF2-40B4-BE49-F238E27FC236}">
                <a16:creationId xmlns:a16="http://schemas.microsoft.com/office/drawing/2014/main" id="{45F500F4-4BB8-9559-4007-97495C8311B4}"/>
              </a:ext>
            </a:extLst>
          </p:cNvPr>
          <p:cNvPicPr>
            <a:picLocks noGrp="1" noChangeAspect="1"/>
          </p:cNvPicPr>
          <p:nvPr>
            <p:ph sz="quarter" idx="4"/>
          </p:nvPr>
        </p:nvPicPr>
        <p:blipFill>
          <a:blip r:embed="rId3">
            <a:lum/>
            <a:alphaModFix/>
          </a:blip>
          <a:srcRect/>
          <a:stretch>
            <a:fillRect/>
          </a:stretch>
        </p:blipFill>
        <p:spPr>
          <a:xfrm>
            <a:off x="5929253" y="2505075"/>
            <a:ext cx="5669084" cy="3684588"/>
          </a:xfrm>
          <a:prstGeom prst="rect">
            <a:avLst/>
          </a:prstGeom>
          <a:noFill/>
          <a:ln>
            <a:noFill/>
          </a:ln>
        </p:spPr>
      </p:pic>
      <p:sp>
        <p:nvSpPr>
          <p:cNvPr id="2" name="Textfeld 1">
            <a:extLst>
              <a:ext uri="{FF2B5EF4-FFF2-40B4-BE49-F238E27FC236}">
                <a16:creationId xmlns:a16="http://schemas.microsoft.com/office/drawing/2014/main" id="{59B81724-C3D7-7701-6894-61C41B3739F8}"/>
              </a:ext>
            </a:extLst>
          </p:cNvPr>
          <p:cNvSpPr txBox="1"/>
          <p:nvPr/>
        </p:nvSpPr>
        <p:spPr>
          <a:xfrm rot="16200000">
            <a:off x="-2900482" y="3104589"/>
            <a:ext cx="6571624" cy="523220"/>
          </a:xfrm>
          <a:prstGeom prst="rect">
            <a:avLst/>
          </a:prstGeom>
          <a:solidFill>
            <a:schemeClr val="bg1">
              <a:alpha val="50000"/>
            </a:schemeClr>
          </a:solidFill>
        </p:spPr>
        <p:txBody>
          <a:bodyPr wrap="square" rtlCol="0">
            <a:spAutoFit/>
          </a:bodyPr>
          <a:lstStyle/>
          <a:p>
            <a:pPr algn="r"/>
            <a:r>
              <a:rPr lang="de-DE" sz="2800" b="1" dirty="0"/>
              <a:t>Überwachungspflichten</a:t>
            </a:r>
          </a:p>
        </p:txBody>
      </p:sp>
    </p:spTree>
    <p:extLst>
      <p:ext uri="{BB962C8B-B14F-4D97-AF65-F5344CB8AC3E}">
        <p14:creationId xmlns:p14="http://schemas.microsoft.com/office/powerpoint/2010/main" val="1110149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19478DF-ED7C-7A52-586C-DE19DCE50F23}"/>
              </a:ext>
            </a:extLst>
          </p:cNvPr>
          <p:cNvSpPr>
            <a:spLocks noGrp="1"/>
          </p:cNvSpPr>
          <p:nvPr>
            <p:ph type="body" idx="1"/>
          </p:nvPr>
        </p:nvSpPr>
        <p:spPr/>
        <p:txBody>
          <a:bodyPr/>
          <a:lstStyle/>
          <a:p>
            <a:endParaRPr lang="de-DE"/>
          </a:p>
        </p:txBody>
      </p:sp>
      <p:sp>
        <p:nvSpPr>
          <p:cNvPr id="5" name="Textplatzhalter 4">
            <a:extLst>
              <a:ext uri="{FF2B5EF4-FFF2-40B4-BE49-F238E27FC236}">
                <a16:creationId xmlns:a16="http://schemas.microsoft.com/office/drawing/2014/main" id="{452B505E-B948-83E3-0FA3-1F52E1789909}"/>
              </a:ext>
            </a:extLst>
          </p:cNvPr>
          <p:cNvSpPr>
            <a:spLocks noGrp="1"/>
          </p:cNvSpPr>
          <p:nvPr>
            <p:ph type="body" sz="quarter" idx="3"/>
          </p:nvPr>
        </p:nvSpPr>
        <p:spPr/>
        <p:txBody>
          <a:bodyPr/>
          <a:lstStyle/>
          <a:p>
            <a:endParaRPr lang="de-DE"/>
          </a:p>
        </p:txBody>
      </p:sp>
      <p:pic>
        <p:nvPicPr>
          <p:cNvPr id="7" name="Inhaltsplatzhalter 6">
            <a:extLst>
              <a:ext uri="{FF2B5EF4-FFF2-40B4-BE49-F238E27FC236}">
                <a16:creationId xmlns:a16="http://schemas.microsoft.com/office/drawing/2014/main" id="{5D1CDCB7-C40B-5E03-B436-E5A88813D33E}"/>
              </a:ext>
            </a:extLst>
          </p:cNvPr>
          <p:cNvPicPr>
            <a:picLocks noGrp="1" noChangeAspect="1"/>
          </p:cNvPicPr>
          <p:nvPr>
            <p:ph sz="half" idx="2"/>
          </p:nvPr>
        </p:nvPicPr>
        <p:blipFill>
          <a:blip r:embed="rId2">
            <a:lum/>
            <a:alphaModFix/>
          </a:blip>
          <a:srcRect/>
          <a:stretch>
            <a:fillRect/>
          </a:stretch>
        </p:blipFill>
        <p:spPr>
          <a:xfrm>
            <a:off x="924877" y="2286000"/>
            <a:ext cx="5284155" cy="3903663"/>
          </a:xfrm>
          <a:prstGeom prst="rect">
            <a:avLst/>
          </a:prstGeom>
          <a:noFill/>
          <a:ln>
            <a:noFill/>
          </a:ln>
        </p:spPr>
      </p:pic>
      <p:pic>
        <p:nvPicPr>
          <p:cNvPr id="8" name="Inhaltsplatzhalter 7">
            <a:extLst>
              <a:ext uri="{FF2B5EF4-FFF2-40B4-BE49-F238E27FC236}">
                <a16:creationId xmlns:a16="http://schemas.microsoft.com/office/drawing/2014/main" id="{FA8DFE4F-27D6-C74A-C87F-4E80056728F0}"/>
              </a:ext>
            </a:extLst>
          </p:cNvPr>
          <p:cNvPicPr>
            <a:picLocks noGrp="1" noChangeAspect="1"/>
          </p:cNvPicPr>
          <p:nvPr>
            <p:ph sz="quarter" idx="4"/>
          </p:nvPr>
        </p:nvPicPr>
        <p:blipFill>
          <a:blip r:embed="rId3">
            <a:lum/>
            <a:alphaModFix/>
          </a:blip>
          <a:srcRect l="8637" t="10832" r="22242"/>
          <a:stretch>
            <a:fillRect/>
          </a:stretch>
        </p:blipFill>
        <p:spPr>
          <a:xfrm>
            <a:off x="6200836" y="2286000"/>
            <a:ext cx="5430688" cy="3903663"/>
          </a:xfrm>
          <a:prstGeom prst="rect">
            <a:avLst/>
          </a:prstGeom>
          <a:noFill/>
          <a:ln>
            <a:noFill/>
          </a:ln>
        </p:spPr>
      </p:pic>
      <p:sp>
        <p:nvSpPr>
          <p:cNvPr id="4" name="Textfeld 3">
            <a:extLst>
              <a:ext uri="{FF2B5EF4-FFF2-40B4-BE49-F238E27FC236}">
                <a16:creationId xmlns:a16="http://schemas.microsoft.com/office/drawing/2014/main" id="{08E2BB22-6D16-7BEE-7323-567471EB9489}"/>
              </a:ext>
            </a:extLst>
          </p:cNvPr>
          <p:cNvSpPr txBox="1"/>
          <p:nvPr/>
        </p:nvSpPr>
        <p:spPr>
          <a:xfrm rot="16200000">
            <a:off x="-2900482" y="3104589"/>
            <a:ext cx="6571624" cy="523220"/>
          </a:xfrm>
          <a:prstGeom prst="rect">
            <a:avLst/>
          </a:prstGeom>
          <a:solidFill>
            <a:schemeClr val="bg1">
              <a:alpha val="50000"/>
            </a:schemeClr>
          </a:solidFill>
        </p:spPr>
        <p:txBody>
          <a:bodyPr wrap="square" rtlCol="0">
            <a:spAutoFit/>
          </a:bodyPr>
          <a:lstStyle/>
          <a:p>
            <a:pPr algn="r"/>
            <a:r>
              <a:rPr lang="de-DE" sz="2800" b="1" dirty="0"/>
              <a:t>Überwachungspflichten</a:t>
            </a:r>
          </a:p>
        </p:txBody>
      </p:sp>
    </p:spTree>
    <p:extLst>
      <p:ext uri="{BB962C8B-B14F-4D97-AF65-F5344CB8AC3E}">
        <p14:creationId xmlns:p14="http://schemas.microsoft.com/office/powerpoint/2010/main" val="869411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AC57241-8EC8-8E29-3073-F0EF7FABC844}"/>
              </a:ext>
            </a:extLst>
          </p:cNvPr>
          <p:cNvSpPr>
            <a:spLocks noGrp="1"/>
          </p:cNvSpPr>
          <p:nvPr>
            <p:ph idx="1"/>
          </p:nvPr>
        </p:nvSpPr>
        <p:spPr/>
        <p:txBody>
          <a:bodyPr/>
          <a:lstStyle/>
          <a:p>
            <a:endParaRPr lang="de-DE" dirty="0"/>
          </a:p>
        </p:txBody>
      </p:sp>
      <p:pic>
        <p:nvPicPr>
          <p:cNvPr id="6" name="Grafik 5">
            <a:extLst>
              <a:ext uri="{FF2B5EF4-FFF2-40B4-BE49-F238E27FC236}">
                <a16:creationId xmlns:a16="http://schemas.microsoft.com/office/drawing/2014/main" id="{90E06A65-14B5-EC9A-AC6F-A46ED52EB5B7}"/>
              </a:ext>
            </a:extLst>
          </p:cNvPr>
          <p:cNvPicPr>
            <a:picLocks noChangeAspect="1"/>
          </p:cNvPicPr>
          <p:nvPr/>
        </p:nvPicPr>
        <p:blipFill>
          <a:blip r:embed="rId2">
            <a:lum/>
            <a:alphaModFix/>
          </a:blip>
          <a:srcRect/>
          <a:stretch>
            <a:fillRect/>
          </a:stretch>
        </p:blipFill>
        <p:spPr>
          <a:xfrm>
            <a:off x="2850212" y="0"/>
            <a:ext cx="4843802" cy="6934173"/>
          </a:xfrm>
          <a:prstGeom prst="rect">
            <a:avLst/>
          </a:prstGeom>
          <a:noFill/>
          <a:ln>
            <a:noFill/>
          </a:ln>
        </p:spPr>
      </p:pic>
      <p:sp>
        <p:nvSpPr>
          <p:cNvPr id="5" name="Textfeld 4">
            <a:extLst>
              <a:ext uri="{FF2B5EF4-FFF2-40B4-BE49-F238E27FC236}">
                <a16:creationId xmlns:a16="http://schemas.microsoft.com/office/drawing/2014/main" id="{48C75F58-7FB4-6229-36B6-811A06D021D5}"/>
              </a:ext>
            </a:extLst>
          </p:cNvPr>
          <p:cNvSpPr txBox="1"/>
          <p:nvPr/>
        </p:nvSpPr>
        <p:spPr>
          <a:xfrm rot="16200000">
            <a:off x="-2900482" y="3104589"/>
            <a:ext cx="6571624" cy="523220"/>
          </a:xfrm>
          <a:prstGeom prst="rect">
            <a:avLst/>
          </a:prstGeom>
          <a:solidFill>
            <a:schemeClr val="bg1">
              <a:alpha val="50000"/>
            </a:schemeClr>
          </a:solidFill>
        </p:spPr>
        <p:txBody>
          <a:bodyPr wrap="square" rtlCol="0">
            <a:spAutoFit/>
          </a:bodyPr>
          <a:lstStyle/>
          <a:p>
            <a:pPr algn="r"/>
            <a:r>
              <a:rPr lang="de-DE" sz="2800" b="1" dirty="0"/>
              <a:t>Überwachungspflichten</a:t>
            </a:r>
          </a:p>
        </p:txBody>
      </p:sp>
    </p:spTree>
    <p:extLst>
      <p:ext uri="{BB962C8B-B14F-4D97-AF65-F5344CB8AC3E}">
        <p14:creationId xmlns:p14="http://schemas.microsoft.com/office/powerpoint/2010/main" val="2669290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B84055-029C-4E86-8844-D05D96C02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A2842C0-6210-4FDB-B1FF-C14C92737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8" name="Rectangle 17">
            <a:extLst>
              <a:ext uri="{FF2B5EF4-FFF2-40B4-BE49-F238E27FC236}">
                <a16:creationId xmlns:a16="http://schemas.microsoft.com/office/drawing/2014/main" id="{799037F2-4CAF-446B-90DB-1480B247A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128589C-AF3D-49CF-BD92-C1D1D2F53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6" name="Titel 5">
            <a:extLst>
              <a:ext uri="{FF2B5EF4-FFF2-40B4-BE49-F238E27FC236}">
                <a16:creationId xmlns:a16="http://schemas.microsoft.com/office/drawing/2014/main" id="{AD6F1E36-1F67-9AEB-845D-80D50E7C4493}"/>
              </a:ext>
            </a:extLst>
          </p:cNvPr>
          <p:cNvSpPr>
            <a:spLocks noGrp="1"/>
          </p:cNvSpPr>
          <p:nvPr>
            <p:ph type="title"/>
          </p:nvPr>
        </p:nvSpPr>
        <p:spPr>
          <a:xfrm>
            <a:off x="1612490" y="1554114"/>
            <a:ext cx="8482224" cy="1300232"/>
          </a:xfrm>
        </p:spPr>
        <p:txBody>
          <a:bodyPr vert="horz" lIns="91440" tIns="45720" rIns="91440" bIns="45720" rtlCol="0" anchor="b">
            <a:normAutofit/>
          </a:bodyPr>
          <a:lstStyle/>
          <a:p>
            <a:r>
              <a:rPr lang="de-DE" sz="1800" b="1" kern="1200" dirty="0">
                <a:solidFill>
                  <a:schemeClr val="tx1"/>
                </a:solidFill>
                <a:latin typeface="Source Sans Pro" pitchFamily="34"/>
                <a:ea typeface="+mj-ea"/>
                <a:cs typeface="Tahoma" pitchFamily="2"/>
              </a:rPr>
              <a:t>§15 Bundesnaturschutzgesetz </a:t>
            </a:r>
            <a:br>
              <a:rPr lang="de-DE" sz="1800" kern="1200" dirty="0">
                <a:solidFill>
                  <a:schemeClr val="tx1"/>
                </a:solidFill>
                <a:latin typeface="Source Sans Pro" pitchFamily="34"/>
                <a:ea typeface="+mj-ea"/>
                <a:cs typeface="Tahoma" pitchFamily="2"/>
              </a:rPr>
            </a:br>
            <a:r>
              <a:rPr lang="de-DE" sz="1800" kern="1200" dirty="0">
                <a:solidFill>
                  <a:schemeClr val="tx1"/>
                </a:solidFill>
                <a:latin typeface="Source Sans Pro" pitchFamily="34"/>
                <a:ea typeface="+mj-ea"/>
                <a:cs typeface="Tahoma" pitchFamily="2"/>
              </a:rPr>
              <a:t>(</a:t>
            </a:r>
            <a:r>
              <a:rPr lang="de-DE" sz="1800" dirty="0">
                <a:latin typeface="Source Sans Pro" pitchFamily="34"/>
                <a:cs typeface="Tahoma" pitchFamily="2"/>
              </a:rPr>
              <a:t>2) Der Verursacher ist verpflichtet, unvermeidbare Beeinträchtigungen durch Maßnahmen des Naturschutzes und der Landschaftspflege auszugleichen (Ausgleichsmaßnahmen) oder zu ersetzen (Ersatzmaßnahmen)</a:t>
            </a:r>
            <a:endParaRPr lang="en-US" sz="1800" kern="1200" dirty="0">
              <a:solidFill>
                <a:schemeClr val="tx1"/>
              </a:solidFill>
              <a:latin typeface="+mj-lt"/>
              <a:ea typeface="+mj-ea"/>
              <a:cs typeface="+mj-cs"/>
            </a:endParaRPr>
          </a:p>
        </p:txBody>
      </p:sp>
      <p:sp>
        <p:nvSpPr>
          <p:cNvPr id="2" name="Textfeld 1">
            <a:extLst>
              <a:ext uri="{FF2B5EF4-FFF2-40B4-BE49-F238E27FC236}">
                <a16:creationId xmlns:a16="http://schemas.microsoft.com/office/drawing/2014/main" id="{AE8CE6DC-EBFA-5CB6-0A61-4FEA853878A4}"/>
              </a:ext>
            </a:extLst>
          </p:cNvPr>
          <p:cNvSpPr txBox="1"/>
          <p:nvPr/>
        </p:nvSpPr>
        <p:spPr>
          <a:xfrm>
            <a:off x="1612490" y="2980015"/>
            <a:ext cx="9099302" cy="2308324"/>
          </a:xfrm>
          <a:prstGeom prst="rect">
            <a:avLst/>
          </a:prstGeom>
          <a:noFill/>
        </p:spPr>
        <p:txBody>
          <a:bodyPr wrap="square" rtlCol="0">
            <a:spAutoFit/>
          </a:bodyPr>
          <a:lstStyle/>
          <a:p>
            <a:r>
              <a:rPr lang="de-DE" b="1" dirty="0"/>
              <a:t>§ 1a Baugesetzbuch</a:t>
            </a:r>
          </a:p>
          <a:p>
            <a:r>
              <a:rPr lang="de-DE" dirty="0"/>
              <a:t>(3) Die </a:t>
            </a:r>
            <a:r>
              <a:rPr lang="de-DE" b="1" dirty="0"/>
              <a:t>Vermeidung und der Ausgleich </a:t>
            </a:r>
            <a:r>
              <a:rPr lang="de-DE" dirty="0"/>
              <a:t>voraussichtlich erheblicher Beeinträchtigungen des Landschaftsbildes sowie der Leistungs- und Funktionsfähigkeit des Naturhaushalts […] sind [ …] zu berücksichtigen. Der Ausgleich erfolgt durch geeignete Darstellungen und Festsetzungen […] als Flächen oder Maßnahmen zum Ausgleich. </a:t>
            </a:r>
          </a:p>
          <a:p>
            <a:r>
              <a:rPr lang="de-DE" dirty="0"/>
              <a:t>(4) Für die Belange des Umweltschutzes […] wird eine </a:t>
            </a:r>
            <a:r>
              <a:rPr lang="de-DE" b="1" dirty="0"/>
              <a:t>Umweltprüfung</a:t>
            </a:r>
            <a:r>
              <a:rPr lang="de-DE" dirty="0"/>
              <a:t> durchgeführt, in der die voraussichtlichen erheblichen Umweltauswirkungen ermittelt werden und in einem Umweltbericht beschrieben und bewertet werden</a:t>
            </a:r>
          </a:p>
        </p:txBody>
      </p:sp>
    </p:spTree>
    <p:extLst>
      <p:ext uri="{BB962C8B-B14F-4D97-AF65-F5344CB8AC3E}">
        <p14:creationId xmlns:p14="http://schemas.microsoft.com/office/powerpoint/2010/main" val="4020651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1AC57565-D475-7750-DF42-416DF6BFE491}"/>
              </a:ext>
            </a:extLst>
          </p:cNvPr>
          <p:cNvPicPr>
            <a:picLocks noGrp="1" noChangeAspect="1"/>
          </p:cNvPicPr>
          <p:nvPr>
            <p:ph idx="1"/>
          </p:nvPr>
        </p:nvPicPr>
        <p:blipFill>
          <a:blip r:embed="rId2">
            <a:lum/>
            <a:alphaModFix/>
          </a:blip>
          <a:srcRect/>
          <a:stretch>
            <a:fillRect/>
          </a:stretch>
        </p:blipFill>
        <p:spPr>
          <a:xfrm>
            <a:off x="2082989" y="0"/>
            <a:ext cx="6878082" cy="6858000"/>
          </a:xfrm>
          <a:prstGeom prst="rect">
            <a:avLst/>
          </a:prstGeom>
          <a:noFill/>
          <a:ln>
            <a:noFill/>
          </a:ln>
        </p:spPr>
      </p:pic>
      <p:sp>
        <p:nvSpPr>
          <p:cNvPr id="3" name="Textfeld 2">
            <a:extLst>
              <a:ext uri="{FF2B5EF4-FFF2-40B4-BE49-F238E27FC236}">
                <a16:creationId xmlns:a16="http://schemas.microsoft.com/office/drawing/2014/main" id="{4CC32ACC-462F-B30F-66BE-EB8E878886D3}"/>
              </a:ext>
            </a:extLst>
          </p:cNvPr>
          <p:cNvSpPr txBox="1"/>
          <p:nvPr/>
        </p:nvSpPr>
        <p:spPr>
          <a:xfrm rot="16200000">
            <a:off x="-2900482" y="3104589"/>
            <a:ext cx="6571624" cy="523220"/>
          </a:xfrm>
          <a:prstGeom prst="rect">
            <a:avLst/>
          </a:prstGeom>
          <a:solidFill>
            <a:schemeClr val="bg1">
              <a:alpha val="50000"/>
            </a:schemeClr>
          </a:solidFill>
        </p:spPr>
        <p:txBody>
          <a:bodyPr wrap="square" rtlCol="0">
            <a:spAutoFit/>
          </a:bodyPr>
          <a:lstStyle/>
          <a:p>
            <a:pPr algn="r"/>
            <a:r>
              <a:rPr lang="de-DE" sz="2800" b="1" dirty="0"/>
              <a:t>Überwachungspflichten</a:t>
            </a:r>
          </a:p>
        </p:txBody>
      </p:sp>
    </p:spTree>
    <p:extLst>
      <p:ext uri="{BB962C8B-B14F-4D97-AF65-F5344CB8AC3E}">
        <p14:creationId xmlns:p14="http://schemas.microsoft.com/office/powerpoint/2010/main" val="2628717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09330-3561-7734-3257-6FB1D5BE881A}"/>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243A693-8740-9738-1F7A-563C12BE0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134B3D-7F36-EB6E-0728-371823BFE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CB6951E-D66D-1FC0-009F-1781A5368D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8" name="Rectangle 17">
            <a:extLst>
              <a:ext uri="{FF2B5EF4-FFF2-40B4-BE49-F238E27FC236}">
                <a16:creationId xmlns:a16="http://schemas.microsoft.com/office/drawing/2014/main" id="{524EEFB4-72A9-04F5-7623-BE5A40A06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9F481D7-A9B9-71D8-2C40-5C28463EF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6" name="Titel 5">
            <a:extLst>
              <a:ext uri="{FF2B5EF4-FFF2-40B4-BE49-F238E27FC236}">
                <a16:creationId xmlns:a16="http://schemas.microsoft.com/office/drawing/2014/main" id="{F5551E76-5A19-92F4-8B60-3200D0A585B6}"/>
              </a:ext>
            </a:extLst>
          </p:cNvPr>
          <p:cNvSpPr>
            <a:spLocks noGrp="1"/>
          </p:cNvSpPr>
          <p:nvPr>
            <p:ph type="title"/>
          </p:nvPr>
        </p:nvSpPr>
        <p:spPr>
          <a:xfrm>
            <a:off x="1288025" y="2426953"/>
            <a:ext cx="8886800" cy="2764645"/>
          </a:xfrm>
        </p:spPr>
        <p:txBody>
          <a:bodyPr vert="horz" lIns="91440" tIns="45720" rIns="91440" bIns="45720" rtlCol="0" anchor="b">
            <a:normAutofit fontScale="90000"/>
          </a:bodyPr>
          <a:lstStyle/>
          <a:p>
            <a:r>
              <a:rPr lang="de-DE" sz="2000" b="1" dirty="0"/>
              <a:t>Baugesetzbuch § 135a Pflichten des Vorhabenträgers; Durchführung durch die Gemeinde; Kostenerstattung</a:t>
            </a:r>
            <a:br>
              <a:rPr lang="de-DE" sz="2000" b="1" dirty="0"/>
            </a:br>
            <a:r>
              <a:rPr lang="de-DE" sz="2000" dirty="0"/>
              <a:t>(1) Festgesetzte Maßnahmen zum Ausgleich im Sinne des § 1a Absatz 3 sind vom </a:t>
            </a:r>
            <a:r>
              <a:rPr lang="de-DE" sz="2000" b="1" dirty="0"/>
              <a:t>Vorhabenträger</a:t>
            </a:r>
            <a:r>
              <a:rPr lang="de-DE" sz="2000" dirty="0"/>
              <a:t> durchzuführen.</a:t>
            </a:r>
            <a:br>
              <a:rPr lang="de-DE" sz="2000" dirty="0"/>
            </a:br>
            <a:r>
              <a:rPr lang="de-DE" sz="2000" dirty="0"/>
              <a:t>(2) Soweit Maßnahmen zum </a:t>
            </a:r>
            <a:r>
              <a:rPr lang="de-DE" sz="2000" b="1" dirty="0"/>
              <a:t>Ausgleich an anderer Stelle </a:t>
            </a:r>
            <a:r>
              <a:rPr lang="de-DE" sz="2000" dirty="0"/>
              <a:t>den Grundstücken […] zugeordnet sind, soll die </a:t>
            </a:r>
            <a:r>
              <a:rPr lang="de-DE" sz="2000" b="1" dirty="0"/>
              <a:t>Gemeinde</a:t>
            </a:r>
            <a:r>
              <a:rPr lang="de-DE" sz="2000" dirty="0"/>
              <a:t> diese anstelle und auf Kosten der Vorhabenträger oder der Eigentümer der Grundstücke durchführen und auch die hierfür erforderlichen Flächen bereitstellen, sofern dies nicht auf andere Weise gesichert ist. […]</a:t>
            </a:r>
            <a:br>
              <a:rPr lang="de-DE" sz="2000" dirty="0"/>
            </a:br>
            <a:r>
              <a:rPr lang="de-DE" sz="2000" dirty="0"/>
              <a:t>(3) Die Kosten können geltend gemacht werden, sobald die Grundstücke, auf denen Eingriffe zu erwarten sind, baulich oder gewerblich genutzt werden dürfen. Die Gemeinde erhebt zur Deckung ihres Aufwands für Maßnahmen zum Ausgleich einschließlich der Bereitstellung hierfür erforderlicher Flächen einen </a:t>
            </a:r>
            <a:r>
              <a:rPr lang="de-DE" sz="2000" b="1" dirty="0"/>
              <a:t>Kostenerstattungsbetrag</a:t>
            </a:r>
            <a:r>
              <a:rPr lang="de-DE" sz="2000" dirty="0"/>
              <a:t>. […]</a:t>
            </a:r>
            <a:endParaRPr lang="en-US" sz="4800" kern="1200" dirty="0">
              <a:solidFill>
                <a:schemeClr val="tx1"/>
              </a:solidFill>
              <a:latin typeface="+mj-lt"/>
              <a:ea typeface="+mj-ea"/>
              <a:cs typeface="+mj-cs"/>
            </a:endParaRPr>
          </a:p>
        </p:txBody>
      </p:sp>
      <p:sp>
        <p:nvSpPr>
          <p:cNvPr id="2" name="Textfeld 1">
            <a:extLst>
              <a:ext uri="{FF2B5EF4-FFF2-40B4-BE49-F238E27FC236}">
                <a16:creationId xmlns:a16="http://schemas.microsoft.com/office/drawing/2014/main" id="{8397B28F-327E-1AD4-AE7F-CA73F00E3C86}"/>
              </a:ext>
            </a:extLst>
          </p:cNvPr>
          <p:cNvSpPr txBox="1"/>
          <p:nvPr/>
        </p:nvSpPr>
        <p:spPr>
          <a:xfrm rot="16200000">
            <a:off x="-2900482" y="3104589"/>
            <a:ext cx="6571624" cy="523220"/>
          </a:xfrm>
          <a:prstGeom prst="rect">
            <a:avLst/>
          </a:prstGeom>
          <a:solidFill>
            <a:schemeClr val="bg1">
              <a:alpha val="50000"/>
            </a:schemeClr>
          </a:solidFill>
        </p:spPr>
        <p:txBody>
          <a:bodyPr wrap="square" rtlCol="0">
            <a:spAutoFit/>
          </a:bodyPr>
          <a:lstStyle/>
          <a:p>
            <a:pPr algn="r"/>
            <a:r>
              <a:rPr lang="de-DE" sz="2800" b="1" dirty="0"/>
              <a:t>Durchführung und Finanzierung</a:t>
            </a:r>
          </a:p>
        </p:txBody>
      </p:sp>
    </p:spTree>
    <p:extLst>
      <p:ext uri="{BB962C8B-B14F-4D97-AF65-F5344CB8AC3E}">
        <p14:creationId xmlns:p14="http://schemas.microsoft.com/office/powerpoint/2010/main" val="1597976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22854-8A5D-9430-C4B2-BE406B80902E}"/>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CB94349-7B49-4096-2CD1-3E4261EAD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D6F767-49B9-501F-829C-F79FC5A7E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A76D9AB4-70A8-ABE8-E259-99BA480D653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8" name="Rectangle 17">
            <a:extLst>
              <a:ext uri="{FF2B5EF4-FFF2-40B4-BE49-F238E27FC236}">
                <a16:creationId xmlns:a16="http://schemas.microsoft.com/office/drawing/2014/main" id="{07BBE82A-D32F-129B-5109-E0441BE4F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3FB086E-36BE-AF6B-9D79-08D9AD196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extfeld 1">
            <a:extLst>
              <a:ext uri="{FF2B5EF4-FFF2-40B4-BE49-F238E27FC236}">
                <a16:creationId xmlns:a16="http://schemas.microsoft.com/office/drawing/2014/main" id="{8B72891C-F307-675E-3D95-3809B3774F1F}"/>
              </a:ext>
            </a:extLst>
          </p:cNvPr>
          <p:cNvSpPr txBox="1"/>
          <p:nvPr/>
        </p:nvSpPr>
        <p:spPr>
          <a:xfrm>
            <a:off x="1544063" y="1943106"/>
            <a:ext cx="9099302" cy="3693319"/>
          </a:xfrm>
          <a:prstGeom prst="rect">
            <a:avLst/>
          </a:prstGeom>
          <a:noFill/>
        </p:spPr>
        <p:txBody>
          <a:bodyPr wrap="square" rtlCol="0">
            <a:spAutoFit/>
          </a:bodyPr>
          <a:lstStyle/>
          <a:p>
            <a:r>
              <a:rPr lang="de-DE" b="1" dirty="0"/>
              <a:t>Baugesetzbuch (2017) § 10a Zusammenfassende Erklärung zum Bebauungsplan; Einstellen in das Internet</a:t>
            </a:r>
          </a:p>
          <a:p>
            <a:br>
              <a:rPr lang="de-DE" b="1" dirty="0"/>
            </a:br>
            <a:r>
              <a:rPr lang="de-DE" b="1" dirty="0"/>
              <a:t>(1) </a:t>
            </a:r>
            <a:r>
              <a:rPr lang="de-DE" dirty="0"/>
              <a:t>Dem in Kraft getretenen Bebauungsplan ist eine </a:t>
            </a:r>
            <a:r>
              <a:rPr lang="de-DE" b="1" dirty="0"/>
              <a:t>zusammenfassende Erklärung </a:t>
            </a:r>
            <a:r>
              <a:rPr lang="de-DE" dirty="0"/>
              <a:t>beizufügen über die Art und Weise, wie die Umweltbelange und die Ergebnisse der Öffentlichkeits- und Behördenbeteiligung in dem Bebauungsplan berücksichtigt wurden, und über die Gründe, aus denen der Plan nach Abwägung mit den geprüften, in Betracht kommenden anderweitigen Planungsmöglichkeiten gewählt wurde.</a:t>
            </a:r>
          </a:p>
          <a:p>
            <a:r>
              <a:rPr lang="de-DE" b="1" dirty="0"/>
              <a:t>(2) </a:t>
            </a:r>
            <a:r>
              <a:rPr lang="de-DE" dirty="0"/>
              <a:t>Der in Kraft getretene Bebauungsplan mit der Begründung und der zusammenfassenden Erklärung soll ergänzend auch in das </a:t>
            </a:r>
            <a:r>
              <a:rPr lang="de-DE" b="1" dirty="0"/>
              <a:t>Internet</a:t>
            </a:r>
            <a:r>
              <a:rPr lang="de-DE" dirty="0"/>
              <a:t> eingestellt und über ein zentrales Internetportal des Landes zugänglich gemacht werden.</a:t>
            </a:r>
            <a:br>
              <a:rPr lang="de-DE" dirty="0"/>
            </a:br>
            <a:br>
              <a:rPr lang="de-DE" dirty="0"/>
            </a:br>
            <a:endParaRPr lang="de-DE" dirty="0"/>
          </a:p>
        </p:txBody>
      </p:sp>
      <p:sp>
        <p:nvSpPr>
          <p:cNvPr id="3" name="Textfeld 2">
            <a:extLst>
              <a:ext uri="{FF2B5EF4-FFF2-40B4-BE49-F238E27FC236}">
                <a16:creationId xmlns:a16="http://schemas.microsoft.com/office/drawing/2014/main" id="{F1E97C85-1B59-21D2-91A0-C5434F33E457}"/>
              </a:ext>
            </a:extLst>
          </p:cNvPr>
          <p:cNvSpPr txBox="1"/>
          <p:nvPr/>
        </p:nvSpPr>
        <p:spPr>
          <a:xfrm rot="16200000">
            <a:off x="-2900482" y="2889146"/>
            <a:ext cx="6571624" cy="954107"/>
          </a:xfrm>
          <a:prstGeom prst="rect">
            <a:avLst/>
          </a:prstGeom>
          <a:solidFill>
            <a:schemeClr val="bg1">
              <a:alpha val="50000"/>
            </a:schemeClr>
          </a:solidFill>
        </p:spPr>
        <p:txBody>
          <a:bodyPr wrap="square" rtlCol="0">
            <a:spAutoFit/>
          </a:bodyPr>
          <a:lstStyle/>
          <a:p>
            <a:pPr algn="r"/>
            <a:r>
              <a:rPr lang="de-DE" sz="2800" b="1" dirty="0"/>
              <a:t>Planzeichnung, Begründung, Umweltprüfung (Grünordnungsplan)</a:t>
            </a:r>
          </a:p>
        </p:txBody>
      </p:sp>
    </p:spTree>
    <p:extLst>
      <p:ext uri="{BB962C8B-B14F-4D97-AF65-F5344CB8AC3E}">
        <p14:creationId xmlns:p14="http://schemas.microsoft.com/office/powerpoint/2010/main" val="700547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81A6-AB58-2403-6776-2C4AF3C37462}"/>
            </a:ext>
          </a:extLst>
        </p:cNvPr>
        <p:cNvGrpSpPr/>
        <p:nvPr/>
      </p:nvGrpSpPr>
      <p:grpSpPr>
        <a:xfrm>
          <a:off x="0" y="0"/>
          <a:ext cx="0" cy="0"/>
          <a:chOff x="0" y="0"/>
          <a:chExt cx="0" cy="0"/>
        </a:xfrm>
      </p:grpSpPr>
      <p:sp>
        <p:nvSpPr>
          <p:cNvPr id="17" name="Inhaltsplatzhalter 16">
            <a:extLst>
              <a:ext uri="{FF2B5EF4-FFF2-40B4-BE49-F238E27FC236}">
                <a16:creationId xmlns:a16="http://schemas.microsoft.com/office/drawing/2014/main" id="{5F462CCD-B7A2-59D6-021B-6EB47160D9ED}"/>
              </a:ext>
            </a:extLst>
          </p:cNvPr>
          <p:cNvSpPr>
            <a:spLocks noGrp="1"/>
          </p:cNvSpPr>
          <p:nvPr>
            <p:ph idx="1"/>
          </p:nvPr>
        </p:nvSpPr>
        <p:spPr/>
        <p:txBody>
          <a:bodyPr/>
          <a:lstStyle/>
          <a:p>
            <a:endParaRPr lang="de-DE"/>
          </a:p>
        </p:txBody>
      </p:sp>
      <p:sp>
        <p:nvSpPr>
          <p:cNvPr id="18" name="Textfeld 17">
            <a:extLst>
              <a:ext uri="{FF2B5EF4-FFF2-40B4-BE49-F238E27FC236}">
                <a16:creationId xmlns:a16="http://schemas.microsoft.com/office/drawing/2014/main" id="{BB5B460D-A8A0-FDD7-32A9-EDEB01A23E97}"/>
              </a:ext>
            </a:extLst>
          </p:cNvPr>
          <p:cNvSpPr txBox="1"/>
          <p:nvPr/>
        </p:nvSpPr>
        <p:spPr>
          <a:xfrm rot="16200000">
            <a:off x="-2900482" y="3104589"/>
            <a:ext cx="6571624" cy="523220"/>
          </a:xfrm>
          <a:prstGeom prst="rect">
            <a:avLst/>
          </a:prstGeom>
          <a:solidFill>
            <a:schemeClr val="bg1">
              <a:alpha val="50000"/>
            </a:schemeClr>
          </a:solidFill>
        </p:spPr>
        <p:txBody>
          <a:bodyPr wrap="square" rtlCol="0">
            <a:spAutoFit/>
          </a:bodyPr>
          <a:lstStyle/>
          <a:p>
            <a:pPr algn="r"/>
            <a:r>
              <a:rPr lang="de-DE" sz="2800" b="1" dirty="0"/>
              <a:t>Planzeichnung und Begründung</a:t>
            </a:r>
          </a:p>
        </p:txBody>
      </p:sp>
      <p:pic>
        <p:nvPicPr>
          <p:cNvPr id="3" name="Grafik 2">
            <a:extLst>
              <a:ext uri="{FF2B5EF4-FFF2-40B4-BE49-F238E27FC236}">
                <a16:creationId xmlns:a16="http://schemas.microsoft.com/office/drawing/2014/main" id="{4BC3C8C7-4352-6442-0145-20AE947B3252}"/>
              </a:ext>
            </a:extLst>
          </p:cNvPr>
          <p:cNvPicPr>
            <a:picLocks noChangeAspect="1"/>
          </p:cNvPicPr>
          <p:nvPr/>
        </p:nvPicPr>
        <p:blipFill>
          <a:blip r:embed="rId2"/>
          <a:stretch>
            <a:fillRect/>
          </a:stretch>
        </p:blipFill>
        <p:spPr>
          <a:xfrm>
            <a:off x="838200" y="205989"/>
            <a:ext cx="16707438" cy="5025284"/>
          </a:xfrm>
          <a:prstGeom prst="rect">
            <a:avLst/>
          </a:prstGeom>
        </p:spPr>
      </p:pic>
      <p:pic>
        <p:nvPicPr>
          <p:cNvPr id="5" name="Grafik 4">
            <a:extLst>
              <a:ext uri="{FF2B5EF4-FFF2-40B4-BE49-F238E27FC236}">
                <a16:creationId xmlns:a16="http://schemas.microsoft.com/office/drawing/2014/main" id="{7BCAFA53-6945-3DE6-7923-F485FDC2817C}"/>
              </a:ext>
            </a:extLst>
          </p:cNvPr>
          <p:cNvPicPr>
            <a:picLocks noChangeAspect="1"/>
          </p:cNvPicPr>
          <p:nvPr/>
        </p:nvPicPr>
        <p:blipFill>
          <a:blip r:embed="rId3"/>
          <a:stretch>
            <a:fillRect/>
          </a:stretch>
        </p:blipFill>
        <p:spPr>
          <a:xfrm>
            <a:off x="2468416" y="2634343"/>
            <a:ext cx="13883601" cy="4175927"/>
          </a:xfrm>
          <a:prstGeom prst="rect">
            <a:avLst/>
          </a:prstGeom>
        </p:spPr>
      </p:pic>
    </p:spTree>
    <p:extLst>
      <p:ext uri="{BB962C8B-B14F-4D97-AF65-F5344CB8AC3E}">
        <p14:creationId xmlns:p14="http://schemas.microsoft.com/office/powerpoint/2010/main" val="1310267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10E88338-FC0D-99F1-515C-605EB09EE234}"/>
              </a:ext>
            </a:extLst>
          </p:cNvPr>
          <p:cNvSpPr>
            <a:spLocks noGrp="1"/>
          </p:cNvSpPr>
          <p:nvPr>
            <p:ph type="body" sz="quarter" idx="3"/>
          </p:nvPr>
        </p:nvSpPr>
        <p:spPr/>
        <p:txBody>
          <a:bodyPr/>
          <a:lstStyle/>
          <a:p>
            <a:endParaRPr lang="de-DE"/>
          </a:p>
        </p:txBody>
      </p:sp>
      <p:pic>
        <p:nvPicPr>
          <p:cNvPr id="9" name="Inhaltsplatzhalter 3">
            <a:extLst>
              <a:ext uri="{FF2B5EF4-FFF2-40B4-BE49-F238E27FC236}">
                <a16:creationId xmlns:a16="http://schemas.microsoft.com/office/drawing/2014/main" id="{26C7BE9B-A534-C900-A070-B5CBD3CF8E84}"/>
              </a:ext>
            </a:extLst>
          </p:cNvPr>
          <p:cNvPicPr>
            <a:picLocks noGrp="1" noChangeAspect="1"/>
          </p:cNvPicPr>
          <p:nvPr>
            <p:ph sz="half" idx="2"/>
          </p:nvPr>
        </p:nvPicPr>
        <p:blipFill>
          <a:blip r:embed="rId2">
            <a:lum/>
            <a:alphaModFix/>
          </a:blip>
          <a:srcRect/>
          <a:stretch>
            <a:fillRect/>
          </a:stretch>
        </p:blipFill>
        <p:spPr>
          <a:xfrm>
            <a:off x="2167673" y="516836"/>
            <a:ext cx="3852128" cy="5672827"/>
          </a:xfrm>
          <a:prstGeom prst="rect">
            <a:avLst/>
          </a:prstGeom>
          <a:noFill/>
          <a:ln>
            <a:noFill/>
          </a:ln>
        </p:spPr>
      </p:pic>
      <p:pic>
        <p:nvPicPr>
          <p:cNvPr id="10" name="Inhaltsplatzhalter 9">
            <a:extLst>
              <a:ext uri="{FF2B5EF4-FFF2-40B4-BE49-F238E27FC236}">
                <a16:creationId xmlns:a16="http://schemas.microsoft.com/office/drawing/2014/main" id="{F15EF239-5823-FF98-9104-1F11010658E5}"/>
              </a:ext>
            </a:extLst>
          </p:cNvPr>
          <p:cNvPicPr>
            <a:picLocks noGrp="1" noChangeAspect="1"/>
          </p:cNvPicPr>
          <p:nvPr>
            <p:ph sz="quarter" idx="4"/>
          </p:nvPr>
        </p:nvPicPr>
        <p:blipFill>
          <a:blip r:embed="rId3">
            <a:lum/>
            <a:alphaModFix/>
          </a:blip>
          <a:srcRect/>
          <a:stretch>
            <a:fillRect/>
          </a:stretch>
        </p:blipFill>
        <p:spPr>
          <a:xfrm>
            <a:off x="6096000" y="516836"/>
            <a:ext cx="4289699" cy="5672827"/>
          </a:xfrm>
          <a:prstGeom prst="rect">
            <a:avLst/>
          </a:prstGeom>
          <a:noFill/>
          <a:ln>
            <a:noFill/>
          </a:ln>
        </p:spPr>
      </p:pic>
      <p:sp>
        <p:nvSpPr>
          <p:cNvPr id="13" name="Textfeld 12">
            <a:extLst>
              <a:ext uri="{FF2B5EF4-FFF2-40B4-BE49-F238E27FC236}">
                <a16:creationId xmlns:a16="http://schemas.microsoft.com/office/drawing/2014/main" id="{B59B555D-1AB2-FF9C-2457-41EE6358993A}"/>
              </a:ext>
            </a:extLst>
          </p:cNvPr>
          <p:cNvSpPr txBox="1"/>
          <p:nvPr/>
        </p:nvSpPr>
        <p:spPr>
          <a:xfrm rot="16200000">
            <a:off x="-2900482" y="3104589"/>
            <a:ext cx="6571624" cy="523220"/>
          </a:xfrm>
          <a:prstGeom prst="rect">
            <a:avLst/>
          </a:prstGeom>
          <a:solidFill>
            <a:schemeClr val="bg1">
              <a:alpha val="50000"/>
            </a:schemeClr>
          </a:solidFill>
        </p:spPr>
        <p:txBody>
          <a:bodyPr wrap="square" rtlCol="0">
            <a:spAutoFit/>
          </a:bodyPr>
          <a:lstStyle/>
          <a:p>
            <a:pPr algn="r"/>
            <a:r>
              <a:rPr lang="de-DE" sz="2800" b="1" dirty="0"/>
              <a:t>Begründung</a:t>
            </a:r>
          </a:p>
        </p:txBody>
      </p:sp>
    </p:spTree>
    <p:extLst>
      <p:ext uri="{BB962C8B-B14F-4D97-AF65-F5344CB8AC3E}">
        <p14:creationId xmlns:p14="http://schemas.microsoft.com/office/powerpoint/2010/main" val="4050922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CD8747E1-0019-24C0-A3C8-7DDE3B1C2700}"/>
              </a:ext>
            </a:extLst>
          </p:cNvPr>
          <p:cNvPicPr>
            <a:picLocks noGrp="1" noChangeAspect="1"/>
          </p:cNvPicPr>
          <p:nvPr>
            <p:ph sz="half" idx="2"/>
          </p:nvPr>
        </p:nvPicPr>
        <p:blipFill>
          <a:blip r:embed="rId2">
            <a:lum/>
            <a:alphaModFix/>
          </a:blip>
          <a:stretch>
            <a:fillRect/>
          </a:stretch>
        </p:blipFill>
        <p:spPr>
          <a:xfrm>
            <a:off x="1498282" y="1473880"/>
            <a:ext cx="4978409" cy="5384120"/>
          </a:xfrm>
          <a:prstGeom prst="rect">
            <a:avLst/>
          </a:prstGeom>
          <a:noFill/>
          <a:ln w="10800">
            <a:solidFill>
              <a:srgbClr val="2A6099"/>
            </a:solidFill>
            <a:prstDash val="solid"/>
          </a:ln>
        </p:spPr>
      </p:pic>
      <p:pic>
        <p:nvPicPr>
          <p:cNvPr id="11" name="Inhaltsplatzhalter 4">
            <a:extLst>
              <a:ext uri="{FF2B5EF4-FFF2-40B4-BE49-F238E27FC236}">
                <a16:creationId xmlns:a16="http://schemas.microsoft.com/office/drawing/2014/main" id="{E99D5055-A37B-7152-BA58-1006E0B2AB62}"/>
              </a:ext>
            </a:extLst>
          </p:cNvPr>
          <p:cNvPicPr>
            <a:picLocks noGrp="1" noChangeAspect="1"/>
          </p:cNvPicPr>
          <p:nvPr>
            <p:ph sz="quarter" idx="4"/>
          </p:nvPr>
        </p:nvPicPr>
        <p:blipFill>
          <a:blip r:embed="rId3">
            <a:lum/>
            <a:alphaModFix/>
          </a:blip>
          <a:stretch>
            <a:fillRect/>
          </a:stretch>
        </p:blipFill>
        <p:spPr>
          <a:xfrm>
            <a:off x="6357402" y="736940"/>
            <a:ext cx="5330188" cy="5384120"/>
          </a:xfrm>
          <a:prstGeom prst="rect">
            <a:avLst/>
          </a:prstGeom>
          <a:noFill/>
          <a:ln>
            <a:noFill/>
          </a:ln>
        </p:spPr>
      </p:pic>
      <p:sp>
        <p:nvSpPr>
          <p:cNvPr id="2" name="Textfeld 1">
            <a:extLst>
              <a:ext uri="{FF2B5EF4-FFF2-40B4-BE49-F238E27FC236}">
                <a16:creationId xmlns:a16="http://schemas.microsoft.com/office/drawing/2014/main" id="{2587C6AF-6273-0282-36D7-F41372912E8F}"/>
              </a:ext>
            </a:extLst>
          </p:cNvPr>
          <p:cNvSpPr txBox="1"/>
          <p:nvPr/>
        </p:nvSpPr>
        <p:spPr>
          <a:xfrm rot="16200000">
            <a:off x="-2900482" y="3104589"/>
            <a:ext cx="6571624" cy="523220"/>
          </a:xfrm>
          <a:prstGeom prst="rect">
            <a:avLst/>
          </a:prstGeom>
          <a:solidFill>
            <a:schemeClr val="bg1">
              <a:alpha val="50000"/>
            </a:schemeClr>
          </a:solidFill>
        </p:spPr>
        <p:txBody>
          <a:bodyPr wrap="square" rtlCol="0">
            <a:spAutoFit/>
          </a:bodyPr>
          <a:lstStyle/>
          <a:p>
            <a:pPr algn="r"/>
            <a:r>
              <a:rPr lang="de-DE" sz="2800" b="1" dirty="0"/>
              <a:t>Begründung</a:t>
            </a:r>
          </a:p>
        </p:txBody>
      </p:sp>
      <p:pic>
        <p:nvPicPr>
          <p:cNvPr id="4" name="Grafik 3">
            <a:extLst>
              <a:ext uri="{FF2B5EF4-FFF2-40B4-BE49-F238E27FC236}">
                <a16:creationId xmlns:a16="http://schemas.microsoft.com/office/drawing/2014/main" id="{6B682509-F5EB-2C7C-570A-38C0A35FA918}"/>
              </a:ext>
            </a:extLst>
          </p:cNvPr>
          <p:cNvPicPr>
            <a:picLocks noChangeAspect="1"/>
          </p:cNvPicPr>
          <p:nvPr/>
        </p:nvPicPr>
        <p:blipFill>
          <a:blip r:embed="rId4"/>
          <a:stretch>
            <a:fillRect/>
          </a:stretch>
        </p:blipFill>
        <p:spPr>
          <a:xfrm>
            <a:off x="908343" y="236544"/>
            <a:ext cx="5187657" cy="1730957"/>
          </a:xfrm>
          <a:prstGeom prst="rect">
            <a:avLst/>
          </a:prstGeom>
        </p:spPr>
      </p:pic>
    </p:spTree>
    <p:extLst>
      <p:ext uri="{BB962C8B-B14F-4D97-AF65-F5344CB8AC3E}">
        <p14:creationId xmlns:p14="http://schemas.microsoft.com/office/powerpoint/2010/main" val="2279710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8DE20E2-74DE-0CFA-2EEE-74AE071E9D95}"/>
              </a:ext>
            </a:extLst>
          </p:cNvPr>
          <p:cNvSpPr>
            <a:spLocks noGrp="1"/>
          </p:cNvSpPr>
          <p:nvPr>
            <p:ph type="title"/>
          </p:nvPr>
        </p:nvSpPr>
        <p:spPr/>
        <p:txBody>
          <a:bodyPr/>
          <a:lstStyle/>
          <a:p>
            <a:endParaRPr lang="de-DE"/>
          </a:p>
        </p:txBody>
      </p:sp>
      <p:sp>
        <p:nvSpPr>
          <p:cNvPr id="17" name="Inhaltsplatzhalter 16">
            <a:extLst>
              <a:ext uri="{FF2B5EF4-FFF2-40B4-BE49-F238E27FC236}">
                <a16:creationId xmlns:a16="http://schemas.microsoft.com/office/drawing/2014/main" id="{6C2071FF-73EE-86AD-01B2-56D279506B64}"/>
              </a:ext>
            </a:extLst>
          </p:cNvPr>
          <p:cNvSpPr>
            <a:spLocks noGrp="1"/>
          </p:cNvSpPr>
          <p:nvPr>
            <p:ph idx="1"/>
          </p:nvPr>
        </p:nvSpPr>
        <p:spPr/>
        <p:txBody>
          <a:bodyPr/>
          <a:lstStyle/>
          <a:p>
            <a:endParaRPr lang="de-DE"/>
          </a:p>
        </p:txBody>
      </p:sp>
      <p:pic>
        <p:nvPicPr>
          <p:cNvPr id="13" name="Grafik 12">
            <a:extLst>
              <a:ext uri="{FF2B5EF4-FFF2-40B4-BE49-F238E27FC236}">
                <a16:creationId xmlns:a16="http://schemas.microsoft.com/office/drawing/2014/main" id="{A814C8A5-210F-0506-DA38-C067770D8F21}"/>
              </a:ext>
            </a:extLst>
          </p:cNvPr>
          <p:cNvPicPr>
            <a:picLocks noChangeAspect="1"/>
          </p:cNvPicPr>
          <p:nvPr/>
        </p:nvPicPr>
        <p:blipFill>
          <a:blip r:embed="rId2"/>
          <a:stretch>
            <a:fillRect/>
          </a:stretch>
        </p:blipFill>
        <p:spPr>
          <a:xfrm>
            <a:off x="838200" y="0"/>
            <a:ext cx="10783805" cy="6782747"/>
          </a:xfrm>
          <a:prstGeom prst="rect">
            <a:avLst/>
          </a:prstGeom>
        </p:spPr>
      </p:pic>
      <p:sp>
        <p:nvSpPr>
          <p:cNvPr id="18" name="Textfeld 17">
            <a:extLst>
              <a:ext uri="{FF2B5EF4-FFF2-40B4-BE49-F238E27FC236}">
                <a16:creationId xmlns:a16="http://schemas.microsoft.com/office/drawing/2014/main" id="{73C4CBCF-39FC-B037-B8CE-EACD0DA79632}"/>
              </a:ext>
            </a:extLst>
          </p:cNvPr>
          <p:cNvSpPr txBox="1"/>
          <p:nvPr/>
        </p:nvSpPr>
        <p:spPr>
          <a:xfrm rot="16200000">
            <a:off x="-2900482" y="3104589"/>
            <a:ext cx="6571624" cy="523220"/>
          </a:xfrm>
          <a:prstGeom prst="rect">
            <a:avLst/>
          </a:prstGeom>
          <a:solidFill>
            <a:schemeClr val="bg1">
              <a:alpha val="50000"/>
            </a:schemeClr>
          </a:solidFill>
        </p:spPr>
        <p:txBody>
          <a:bodyPr wrap="square" rtlCol="0">
            <a:spAutoFit/>
          </a:bodyPr>
          <a:lstStyle/>
          <a:p>
            <a:pPr algn="r"/>
            <a:r>
              <a:rPr lang="de-DE" sz="2800" b="1" dirty="0"/>
              <a:t>Planzeichnung</a:t>
            </a:r>
          </a:p>
        </p:txBody>
      </p:sp>
    </p:spTree>
    <p:extLst>
      <p:ext uri="{BB962C8B-B14F-4D97-AF65-F5344CB8AC3E}">
        <p14:creationId xmlns:p14="http://schemas.microsoft.com/office/powerpoint/2010/main" val="258742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a:extLst>
              <a:ext uri="{FF2B5EF4-FFF2-40B4-BE49-F238E27FC236}">
                <a16:creationId xmlns:a16="http://schemas.microsoft.com/office/drawing/2014/main" id="{0BEDC9BA-C81E-EC09-6EEE-ECFC90E2336A}"/>
              </a:ext>
            </a:extLst>
          </p:cNvPr>
          <p:cNvPicPr>
            <a:picLocks noGrp="1" noChangeAspect="1"/>
          </p:cNvPicPr>
          <p:nvPr>
            <p:ph idx="1"/>
          </p:nvPr>
        </p:nvPicPr>
        <p:blipFill>
          <a:blip r:embed="rId2">
            <a:lum/>
            <a:alphaModFix/>
          </a:blip>
          <a:stretch>
            <a:fillRect/>
          </a:stretch>
        </p:blipFill>
        <p:spPr>
          <a:xfrm>
            <a:off x="2129956" y="80938"/>
            <a:ext cx="6698358" cy="6096026"/>
          </a:xfrm>
          <a:prstGeom prst="rect">
            <a:avLst/>
          </a:prstGeom>
          <a:noFill/>
          <a:ln>
            <a:noFill/>
          </a:ln>
        </p:spPr>
      </p:pic>
      <p:sp>
        <p:nvSpPr>
          <p:cNvPr id="13" name="Textfeld 12">
            <a:extLst>
              <a:ext uri="{FF2B5EF4-FFF2-40B4-BE49-F238E27FC236}">
                <a16:creationId xmlns:a16="http://schemas.microsoft.com/office/drawing/2014/main" id="{2D8FBFE7-AF16-6B88-8F67-6C650BE89C74}"/>
              </a:ext>
            </a:extLst>
          </p:cNvPr>
          <p:cNvSpPr txBox="1"/>
          <p:nvPr/>
        </p:nvSpPr>
        <p:spPr>
          <a:xfrm rot="16200000">
            <a:off x="-2900482" y="2889146"/>
            <a:ext cx="6571624" cy="954107"/>
          </a:xfrm>
          <a:prstGeom prst="rect">
            <a:avLst/>
          </a:prstGeom>
          <a:solidFill>
            <a:schemeClr val="bg1">
              <a:alpha val="50000"/>
            </a:schemeClr>
          </a:solidFill>
        </p:spPr>
        <p:txBody>
          <a:bodyPr wrap="square" rtlCol="0">
            <a:spAutoFit/>
          </a:bodyPr>
          <a:lstStyle/>
          <a:p>
            <a:pPr algn="r"/>
            <a:r>
              <a:rPr lang="de-DE" sz="2800" b="1" dirty="0"/>
              <a:t>Planzeichnung</a:t>
            </a:r>
          </a:p>
          <a:p>
            <a:pPr algn="r"/>
            <a:r>
              <a:rPr lang="de-DE" sz="2800" b="1" dirty="0"/>
              <a:t> außerhalb der B-Plan Grenze</a:t>
            </a:r>
          </a:p>
        </p:txBody>
      </p:sp>
    </p:spTree>
    <p:extLst>
      <p:ext uri="{BB962C8B-B14F-4D97-AF65-F5344CB8AC3E}">
        <p14:creationId xmlns:p14="http://schemas.microsoft.com/office/powerpoint/2010/main" val="271654942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595</Words>
  <Application>Microsoft Office PowerPoint</Application>
  <PresentationFormat>Breitbild</PresentationFormat>
  <Paragraphs>44</Paragraphs>
  <Slides>20</Slides>
  <Notes>6</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20</vt:i4>
      </vt:variant>
    </vt:vector>
  </HeadingPairs>
  <TitlesOfParts>
    <vt:vector size="25" baseType="lpstr">
      <vt:lpstr>Aptos</vt:lpstr>
      <vt:lpstr>Aptos Display</vt:lpstr>
      <vt:lpstr>Arial</vt:lpstr>
      <vt:lpstr>Source Sans Pro</vt:lpstr>
      <vt:lpstr>Office</vt:lpstr>
      <vt:lpstr>Tod im Aktenschrank – warum sich die Prüfung von Bebauungsplänen für den Naturschutz lohnt</vt:lpstr>
      <vt:lpstr>§15 Bundesnaturschutzgesetz  (2) Der Verursacher ist verpflichtet, unvermeidbare Beeinträchtigungen durch Maßnahmen des Naturschutzes und der Landschaftspflege auszugleichen (Ausgleichsmaßnahmen) oder zu ersetzen (Ersatzmaßnahmen)</vt:lpstr>
      <vt:lpstr>Baugesetzbuch § 135a Pflichten des Vorhabenträgers; Durchführung durch die Gemeinde; Kostenerstattung (1) Festgesetzte Maßnahmen zum Ausgleich im Sinne des § 1a Absatz 3 sind vom Vorhabenträger durchzuführen. (2) Soweit Maßnahmen zum Ausgleich an anderer Stelle den Grundstücken […] zugeordnet sind, soll die Gemeinde diese anstelle und auf Kosten der Vorhabenträger oder der Eigentümer der Grundstücke durchführen und auch die hierfür erforderlichen Flächen bereitstellen, sofern dies nicht auf andere Weise gesichert ist. […] (3) Die Kosten können geltend gemacht werden, sobald die Grundstücke, auf denen Eingriffe zu erwarten sind, baulich oder gewerblich genutzt werden dürfen. Die Gemeinde erhebt zur Deckung ihres Aufwands für Maßnahmen zum Ausgleich einschließlich der Bereitstellung hierfür erforderlicher Flächen einen Kostenerstattungsbetrag.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Niedersächsische Verordnung über das Kompensationsverzeichnis (2013) §1 In dem Kompensationsverzeichnis […] erfasst die Naturschutzbehörde die folgenden Angaben:  […] eine Kartendarstellung der für die Ausgleichs- und Ersatzmaßnahmen in Anspruch genommenen Fläche  […]</vt:lpstr>
      <vt:lpstr>PowerPoint-Präsentation</vt:lpstr>
      <vt:lpstr>  Bis 2017 Bundesnaturschutzgesetz § 17 (7) Die […] zuständige Behörde prüft die frist- und sachgerechte Durchführung der Vermeidungs- sowie der der festgesetzten Ausgleichs- und Ersatzmaßnahmen einschließlich der erforderlichen Unterhaltungsmaßnahmen.   Seit 2017 Baugesetzbuch §4c Die Gemeinden überwachen die erheblichen Umweltauswirkungen, die auf Grund der Durchführung der Bauleitpläne eintreten [..]</vt:lpstr>
      <vt:lpstr>Niedersächsischer Weg  Für die außerhalb der Baugrundstücke durchzuführenden Maßnahmen obliegt die Zuständigkeit der Gemeinde selbst (eigener Wirkungskreis). Sie unterliegt dabei den Vorschriften der Kommunalaufsicht nach dem Niedersächsischen Kommunalverfassungsgesetz […]   Daneben bestehen ungeachtet der Pflichten der Zulassungsbehörden und Gemeinden weiterhin die allgemeinen Überwachungspflichten nach dem Naturschutzrecht, die von denn Naturschutzbehörden wahrgenommen werden.   </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Dr. Anette Graeff</dc:creator>
  <cp:lastModifiedBy>Dr. Anette Graeff</cp:lastModifiedBy>
  <cp:revision>22</cp:revision>
  <dcterms:created xsi:type="dcterms:W3CDTF">2025-09-06T11:12:51Z</dcterms:created>
  <dcterms:modified xsi:type="dcterms:W3CDTF">2025-09-25T19:08:55Z</dcterms:modified>
</cp:coreProperties>
</file>